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79" r:id="rId5"/>
    <p:sldId id="283" r:id="rId6"/>
    <p:sldId id="382" r:id="rId7"/>
    <p:sldId id="369" r:id="rId8"/>
    <p:sldId id="390" r:id="rId9"/>
    <p:sldId id="388" r:id="rId10"/>
    <p:sldId id="387" r:id="rId11"/>
    <p:sldId id="391" r:id="rId12"/>
    <p:sldId id="381" r:id="rId13"/>
    <p:sldId id="360" r:id="rId14"/>
    <p:sldId id="375" r:id="rId15"/>
    <p:sldId id="393" r:id="rId16"/>
    <p:sldId id="392" r:id="rId17"/>
    <p:sldId id="277" r:id="rId18"/>
  </p:sldIdLst>
  <p:sldSz cx="12192000" cy="6858000"/>
  <p:notesSz cx="6858000" cy="9144000"/>
  <p:custDataLst>
    <p:tags r:id="rId21"/>
  </p:custDataLst>
  <p:defaultTextStyle>
    <a:defPPr>
      <a:defRPr lang="en-US"/>
    </a:defPPr>
    <a:lvl1pPr marL="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AFA"/>
    <a:srgbClr val="FFFFFA"/>
    <a:srgbClr val="FAFAFF"/>
    <a:srgbClr val="FAFFFF"/>
    <a:srgbClr val="FFFFFD"/>
    <a:srgbClr val="FFFDFF"/>
    <a:srgbClr val="FDFFFF"/>
    <a:srgbClr val="FFFFFE"/>
    <a:srgbClr val="FFFEFF"/>
    <a:srgbClr val="FE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194C6D-5F88-BA00-37CE-D1AF03CF590C}" v="2" dt="2024-12-06T07:10:15.5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5897" autoAdjust="0"/>
  </p:normalViewPr>
  <p:slideViewPr>
    <p:cSldViewPr snapToGrid="0">
      <p:cViewPr>
        <p:scale>
          <a:sx n="60" d="100"/>
          <a:sy n="60" d="100"/>
        </p:scale>
        <p:origin x="1550" y="739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2722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105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than Reißig" userId="S::jonathan.reissig@bcxp.de::04f6559b-130f-4419-920a-0aaca92b7ea7" providerId="AD" clId="Web-{B8194C6D-5F88-BA00-37CE-D1AF03CF590C}"/>
    <pc:docChg chg="modSld">
      <pc:chgData name="Jonathan Reißig" userId="S::jonathan.reissig@bcxp.de::04f6559b-130f-4419-920a-0aaca92b7ea7" providerId="AD" clId="Web-{B8194C6D-5F88-BA00-37CE-D1AF03CF590C}" dt="2024-12-06T07:10:15.546" v="1" actId="20577"/>
      <pc:docMkLst>
        <pc:docMk/>
      </pc:docMkLst>
      <pc:sldChg chg="modSp">
        <pc:chgData name="Jonathan Reißig" userId="S::jonathan.reissig@bcxp.de::04f6559b-130f-4419-920a-0aaca92b7ea7" providerId="AD" clId="Web-{B8194C6D-5F88-BA00-37CE-D1AF03CF590C}" dt="2024-12-06T07:10:15.546" v="1" actId="20577"/>
        <pc:sldMkLst>
          <pc:docMk/>
          <pc:sldMk cId="3965219731" sldId="375"/>
        </pc:sldMkLst>
        <pc:spChg chg="mod">
          <ac:chgData name="Jonathan Reißig" userId="S::jonathan.reissig@bcxp.de::04f6559b-130f-4419-920a-0aaca92b7ea7" providerId="AD" clId="Web-{B8194C6D-5F88-BA00-37CE-D1AF03CF590C}" dt="2024-12-06T07:10:15.546" v="1" actId="20577"/>
          <ac:spMkLst>
            <pc:docMk/>
            <pc:sldMk cId="3965219731" sldId="375"/>
            <ac:spMk id="3" creationId="{41C2A19D-3D49-4694-B1AF-C1CE65E0331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E863156-0E27-4851-88E7-15196369BF6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830815-6314-43D2-A9A8-37BD2C51A8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0ADFE-0630-43FC-B4B5-18F82FA4A002}" type="datetimeFigureOut">
              <a:rPr lang="de-DE" smtClean="0"/>
              <a:t>05.12.2024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A905A1A-D8BD-4462-AEF7-3745E344956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B59A41-62D4-4340-9816-1FEBBA1F32C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110E88-3C0E-4852-9AF8-8BBF457D03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5339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5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6A6109-E199-4E80-AA68-BA2822B2DFF7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04F81A-B89E-429F-A253-B04D7B269C8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391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73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043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58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3.emf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5" Type="http://schemas.openxmlformats.org/officeDocument/2006/relationships/image" Target="../media/image3.emf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4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4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5" Type="http://schemas.openxmlformats.org/officeDocument/2006/relationships/image" Target="../media/image3.emf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Relationship Id="rId4" Type="http://schemas.openxmlformats.org/officeDocument/2006/relationships/image" Target="../media/image1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Relationship Id="rId4" Type="http://schemas.openxmlformats.org/officeDocument/2006/relationships/image" Target="../media/image1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Relationship Id="rId5" Type="http://schemas.openxmlformats.org/officeDocument/2006/relationships/image" Target="../media/image5.png"/><Relationship Id="rId4" Type="http://schemas.openxmlformats.org/officeDocument/2006/relationships/image" Target="../media/image1.emf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677DE12B-510D-4595-9611-E578ADE8505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229736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677DE12B-510D-4595-9611-E578ADE850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3E303C22-4A8F-40EB-8D53-C0EDBF3D944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2589" y="1920340"/>
            <a:ext cx="10066821" cy="107936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D20B0D73-6875-46DD-96BD-F1B688448D09}"/>
              </a:ext>
            </a:extLst>
          </p:cNvPr>
          <p:cNvSpPr txBox="1"/>
          <p:nvPr userDrawn="1"/>
        </p:nvSpPr>
        <p:spPr>
          <a:xfrm>
            <a:off x="1062589" y="4790808"/>
            <a:ext cx="4021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0" kern="1200" cap="all" baseline="0" noProof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WENN AUS TECHNIK FREUNDSCHAFT WIRD</a:t>
            </a:r>
            <a:endParaRPr lang="de-DE" sz="1400" b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A37B149-4E96-497E-9BF6-4E758004968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062589" y="3318621"/>
            <a:ext cx="10066821" cy="107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954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kleines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497" y="1435100"/>
            <a:ext cx="6280504" cy="50352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FC33F02-EE23-484A-B860-42A21899D21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55C9A63-1B02-4DD6-A618-8D8CEFB2F66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9" name="Bildplatzhalter 9">
            <a:extLst>
              <a:ext uri="{FF2B5EF4-FFF2-40B4-BE49-F238E27FC236}">
                <a16:creationId xmlns:a16="http://schemas.microsoft.com/office/drawing/2014/main" id="{9F2B135F-B55C-4A14-B94A-854ED67A28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6800" y="1436399"/>
            <a:ext cx="3567600" cy="5040000"/>
          </a:xfrm>
          <a:noFill/>
          <a:ln w="19050">
            <a:noFill/>
          </a:ln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30310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61460CD6-1A9D-4761-A542-CC2B8B7C73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6800" y="1436400"/>
            <a:ext cx="10663200" cy="5043600"/>
          </a:xfrm>
          <a:noFill/>
          <a:ln w="19050">
            <a:noFill/>
          </a:ln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70432451-7873-4713-A8B5-A716C8B5C442}"/>
              </a:ext>
            </a:extLst>
          </p:cNvPr>
          <p:cNvSpPr>
            <a:spLocks noGrp="1" noChangeAspect="1"/>
          </p:cNvSpPr>
          <p:nvPr>
            <p:ph type="subTitle" idx="14" hasCustomPrompt="1"/>
          </p:nvPr>
        </p:nvSpPr>
        <p:spPr>
          <a:xfrm>
            <a:off x="1344000" y="4518000"/>
            <a:ext cx="2340000" cy="2340000"/>
          </a:xfrm>
          <a:solidFill>
            <a:srgbClr val="CF0027"/>
          </a:solidFill>
        </p:spPr>
        <p:txBody>
          <a:bodyPr lIns="180000" tIns="108000" rIns="180000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2pPr>
            <a:lvl3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3pPr>
            <a:lvl4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4pPr>
            <a:lvl5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5pPr>
            <a:lvl6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6pPr>
            <a:lvl7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7pPr>
            <a:lvl8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8pPr>
            <a:lvl9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/>
              <a:t>Mastertextformat bearbeiten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7F002CA-FE7A-4491-92CA-72F5FD820CD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F85B7A-F34D-4F17-ACA8-EEF35BD61AD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 dirty="0"/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291972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ollflächiges Bild mi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61460CD6-1A9D-4761-A542-CC2B8B7C73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noFill/>
          <a:ln w="19050">
            <a:noFill/>
          </a:ln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7126FE0-81BF-4F7C-BA01-067157BFE4D4}"/>
              </a:ext>
            </a:extLst>
          </p:cNvPr>
          <p:cNvSpPr>
            <a:spLocks noGrp="1" noChangeAspect="1"/>
          </p:cNvSpPr>
          <p:nvPr>
            <p:ph type="subTitle" idx="14" hasCustomPrompt="1"/>
          </p:nvPr>
        </p:nvSpPr>
        <p:spPr>
          <a:xfrm>
            <a:off x="1344000" y="4518000"/>
            <a:ext cx="2340000" cy="2340000"/>
          </a:xfrm>
          <a:solidFill>
            <a:srgbClr val="CF0027"/>
          </a:solidFill>
        </p:spPr>
        <p:txBody>
          <a:bodyPr lIns="180000" tIns="108000" rIns="180000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2pPr>
            <a:lvl3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3pPr>
            <a:lvl4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4pPr>
            <a:lvl5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5pPr>
            <a:lvl6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6pPr>
            <a:lvl7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7pPr>
            <a:lvl8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8pPr>
            <a:lvl9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358928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EA2FB1F-2A79-4157-BE06-0069241BDC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D25777-B006-4435-94A0-D8D95DF019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01034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91D13E3-0461-429A-8552-EA485D455D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51249" y="185649"/>
            <a:ext cx="1761600" cy="188872"/>
          </a:xfrm>
          <a:prstGeom prst="rect">
            <a:avLst/>
          </a:prstGeom>
        </p:spPr>
      </p:pic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CE641791-1A75-4A4D-88DE-65E554734FF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1872543" y="1435371"/>
            <a:ext cx="168000" cy="4981819"/>
          </a:xfr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7" name="Foliennummernplatzhalter 3">
            <a:extLst>
              <a:ext uri="{FF2B5EF4-FFF2-40B4-BE49-F238E27FC236}">
                <a16:creationId xmlns:a16="http://schemas.microsoft.com/office/drawing/2014/main" id="{311CEFE2-88AD-471B-92F3-84DA4A00BC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870400" y="6475200"/>
            <a:ext cx="168000" cy="382800"/>
          </a:xfrm>
        </p:spPr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509011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links - rot auf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A9658A0C-A6BA-42CA-953D-D5FC6D5CA67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39787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A9658A0C-A6BA-42CA-953D-D5FC6D5CA6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hteck 4">
            <a:extLst>
              <a:ext uri="{FF2B5EF4-FFF2-40B4-BE49-F238E27FC236}">
                <a16:creationId xmlns:a16="http://schemas.microsoft.com/office/drawing/2014/main" id="{27456A7D-E3C9-4579-BE24-8BCB816FCFCA}"/>
              </a:ext>
            </a:extLst>
          </p:cNvPr>
          <p:cNvSpPr/>
          <p:nvPr userDrawn="1"/>
        </p:nvSpPr>
        <p:spPr>
          <a:xfrm>
            <a:off x="6872325" y="1027872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3BDCD28-8E0E-41D6-A408-CB4DBE0D6CE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6FB098-C867-4840-AD8F-533810DAACF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80592DBF-7212-44CD-BB25-555CD26D83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65323" y="2890480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E1F67941-2A6A-43AC-AE1E-AB8851302C2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5323" y="1268928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E683A82E-717E-4E84-82CE-83C81750D52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65323" y="3768436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</a:p>
        </p:txBody>
      </p:sp>
    </p:spTree>
    <p:extLst>
      <p:ext uri="{BB962C8B-B14F-4D97-AF65-F5344CB8AC3E}">
        <p14:creationId xmlns:p14="http://schemas.microsoft.com/office/powerpoint/2010/main" val="16531327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rechts - rot auf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1E9A899-4C37-4B3C-8E4C-E898C611A1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750224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51E9A899-4C37-4B3C-8E4C-E898C611A1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eck 13">
            <a:extLst>
              <a:ext uri="{FF2B5EF4-FFF2-40B4-BE49-F238E27FC236}">
                <a16:creationId xmlns:a16="http://schemas.microsoft.com/office/drawing/2014/main" id="{234BD2C6-7EC0-401A-B5AB-873AA7F3DE62}"/>
              </a:ext>
            </a:extLst>
          </p:cNvPr>
          <p:cNvSpPr/>
          <p:nvPr userDrawn="1"/>
        </p:nvSpPr>
        <p:spPr>
          <a:xfrm>
            <a:off x="768000" y="1026000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DDE1B922-5DD3-4E74-B6B5-D79BB1B464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60998" y="2888608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6" name="Textplatzhalter 16">
            <a:extLst>
              <a:ext uri="{FF2B5EF4-FFF2-40B4-BE49-F238E27FC236}">
                <a16:creationId xmlns:a16="http://schemas.microsoft.com/office/drawing/2014/main" id="{D6EC04CD-2E98-4564-BD2C-1566AE4329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998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576D4ADB-FF5C-4DB8-A3F5-7056B9C5660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60998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  <a:endParaRPr lang="de-DE" dirty="0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7805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0C80FB8-7E58-4826-99D5-2C80F69F421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0400" y="1435371"/>
            <a:ext cx="168000" cy="4981819"/>
          </a:xfr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BE50E86-8B22-42E2-9E27-17D987CD252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400" y="6475200"/>
            <a:ext cx="168000" cy="382800"/>
          </a:xfrm>
        </p:spPr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3412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- Bild links - schwarz auf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9">
            <a:extLst>
              <a:ext uri="{FF2B5EF4-FFF2-40B4-BE49-F238E27FC236}">
                <a16:creationId xmlns:a16="http://schemas.microsoft.com/office/drawing/2014/main" id="{EEE95D89-C8F6-49CE-9A77-06E28B6F57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2EDEAA2-10A3-47AB-9860-FC8E78F0C5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72A4DC-C175-40AC-A889-767C90F635F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 dirty="0"/>
              <a:t> |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7E8BD2F-E95A-4B69-BF3A-0E363A7263FB}"/>
              </a:ext>
            </a:extLst>
          </p:cNvPr>
          <p:cNvSpPr/>
          <p:nvPr userDrawn="1"/>
        </p:nvSpPr>
        <p:spPr>
          <a:xfrm>
            <a:off x="6872325" y="1027872"/>
            <a:ext cx="4561200" cy="4561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833F195C-11F4-4AEB-A094-665029D30C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65323" y="2890480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31561933-C8F1-4898-B7C8-6AB984BC563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5323" y="1268928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FA088D6A-647C-48B5-986B-278C96963B9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65323" y="3768436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</a:p>
        </p:txBody>
      </p:sp>
    </p:spTree>
    <p:extLst>
      <p:ext uri="{BB962C8B-B14F-4D97-AF65-F5344CB8AC3E}">
        <p14:creationId xmlns:p14="http://schemas.microsoft.com/office/powerpoint/2010/main" val="17784862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rechts - schwarz auf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1E9A899-4C37-4B3C-8E4C-E898C611A1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750224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51E9A899-4C37-4B3C-8E4C-E898C611A1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eck 13">
            <a:extLst>
              <a:ext uri="{FF2B5EF4-FFF2-40B4-BE49-F238E27FC236}">
                <a16:creationId xmlns:a16="http://schemas.microsoft.com/office/drawing/2014/main" id="{234BD2C6-7EC0-401A-B5AB-873AA7F3DE62}"/>
              </a:ext>
            </a:extLst>
          </p:cNvPr>
          <p:cNvSpPr/>
          <p:nvPr userDrawn="1"/>
        </p:nvSpPr>
        <p:spPr>
          <a:xfrm>
            <a:off x="768000" y="1026000"/>
            <a:ext cx="4561200" cy="4561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DDE1B922-5DD3-4E74-B6B5-D79BB1B464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60998" y="2888608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6" name="Textplatzhalter 16">
            <a:extLst>
              <a:ext uri="{FF2B5EF4-FFF2-40B4-BE49-F238E27FC236}">
                <a16:creationId xmlns:a16="http://schemas.microsoft.com/office/drawing/2014/main" id="{D6EC04CD-2E98-4564-BD2C-1566AE4329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998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576D4ADB-FF5C-4DB8-A3F5-7056B9C5660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60998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  <a:endParaRPr lang="de-DE" dirty="0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7805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0C80FB8-7E58-4826-99D5-2C80F69F421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0400" y="1435371"/>
            <a:ext cx="168000" cy="4981819"/>
          </a:xfr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BE50E86-8B22-42E2-9E27-17D987CD252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400" y="6475200"/>
            <a:ext cx="168000" cy="382800"/>
          </a:xfrm>
        </p:spPr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1835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links - weiß auf 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3BDCD28-8E0E-41D6-A408-CB4DBE0D6CE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Vertraulich, Streng vertraulich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6FB098-C867-4840-AD8F-533810DAACF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5486FBF-1668-470E-886F-7007393EE53C}"/>
              </a:ext>
            </a:extLst>
          </p:cNvPr>
          <p:cNvSpPr/>
          <p:nvPr userDrawn="1"/>
        </p:nvSpPr>
        <p:spPr>
          <a:xfrm>
            <a:off x="6872325" y="1027872"/>
            <a:ext cx="4561200" cy="456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5945D37B-A971-4EEA-8EA0-FC136A93988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65323" y="2890480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3C4B6533-F956-4079-A2E1-4B3BB528B5C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5323" y="1268928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rgbClr val="EA0029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37A32FF1-CE0E-4FAE-A37E-3D84958811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65323" y="3768436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</a:p>
        </p:txBody>
      </p:sp>
    </p:spTree>
    <p:extLst>
      <p:ext uri="{BB962C8B-B14F-4D97-AF65-F5344CB8AC3E}">
        <p14:creationId xmlns:p14="http://schemas.microsoft.com/office/powerpoint/2010/main" val="9906518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- weiß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79766D91-CD11-42DD-9582-D4D66CB89B2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502940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79766D91-CD11-42DD-9582-D4D66CB89B2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hteck 1">
            <a:extLst>
              <a:ext uri="{FF2B5EF4-FFF2-40B4-BE49-F238E27FC236}">
                <a16:creationId xmlns:a16="http://schemas.microsoft.com/office/drawing/2014/main" id="{B4EB333C-A679-42FE-83AB-921D8142E2B9}"/>
              </a:ext>
            </a:extLst>
          </p:cNvPr>
          <p:cNvSpPr>
            <a:spLocks noChangeAspect="1"/>
          </p:cNvSpPr>
          <p:nvPr userDrawn="1"/>
        </p:nvSpPr>
        <p:spPr>
          <a:xfrm>
            <a:off x="766197" y="1439827"/>
            <a:ext cx="4560000" cy="456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E0CFEC-BEF2-41CC-8BA2-5D4C57A90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092" y="1435199"/>
            <a:ext cx="168000" cy="4982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Vertraulich, Streng vertraulich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5006A1-127E-453A-8AC2-3BF9BD36D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15" y="6475200"/>
            <a:ext cx="168000" cy="38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noProof="0" smtClean="0"/>
              <a:pPr/>
              <a:t>‹Nr.›</a:t>
            </a:fld>
            <a:r>
              <a:rPr lang="de-DE" noProof="0" dirty="0"/>
              <a:t> |</a:t>
            </a:r>
          </a:p>
        </p:txBody>
      </p:sp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D805C94E-8FD3-4A42-B8F7-FB1915A89F0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1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001DC86-E6E4-4427-8392-F89C34D8F91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6197" y="568864"/>
            <a:ext cx="4560000" cy="488921"/>
          </a:xfrm>
          <a:prstGeom prst="rect">
            <a:avLst/>
          </a:prstGeom>
        </p:spPr>
      </p:pic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832EF458-16A7-4750-AA26-68B366DF55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46896" y="5323729"/>
            <a:ext cx="2640000" cy="384000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2EE98A-1738-4726-AF74-B647708F57A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948499" y="4809600"/>
            <a:ext cx="1080000" cy="900000"/>
          </a:xfrm>
        </p:spPr>
        <p:txBody>
          <a:bodyPr anchor="b"/>
          <a:lstStyle>
            <a:lvl1pPr marL="0" algn="r">
              <a:spcBef>
                <a:spcPts val="0"/>
              </a:spcBef>
              <a:buFontTx/>
              <a:buNone/>
              <a:defRPr sz="1200" b="0"/>
            </a:lvl1pPr>
            <a:lvl2pPr marL="0">
              <a:spcBef>
                <a:spcPts val="0"/>
              </a:spcBef>
              <a:buFontTx/>
              <a:buNone/>
              <a:defRPr sz="1200"/>
            </a:lvl2pPr>
            <a:lvl3pPr marL="0" indent="0">
              <a:spcBef>
                <a:spcPts val="0"/>
              </a:spcBef>
              <a:buFontTx/>
              <a:buNone/>
              <a:defRPr sz="1200"/>
            </a:lvl3pPr>
            <a:lvl4pPr marL="0" indent="0">
              <a:spcBef>
                <a:spcPts val="0"/>
              </a:spcBef>
              <a:buFontTx/>
              <a:buNone/>
              <a:defRPr sz="1200"/>
            </a:lvl4pPr>
            <a:lvl5pPr marL="0" indent="0">
              <a:spcBef>
                <a:spcPts val="0"/>
              </a:spcBef>
              <a:buFontTx/>
              <a:buNone/>
              <a:defRPr sz="1200"/>
            </a:lvl5pPr>
            <a:lvl6pPr marL="0" indent="0">
              <a:spcBef>
                <a:spcPts val="0"/>
              </a:spcBef>
              <a:buFontTx/>
              <a:buNone/>
              <a:defRPr sz="1200"/>
            </a:lvl6pPr>
            <a:lvl7pPr marL="0" indent="0">
              <a:spcBef>
                <a:spcPts val="0"/>
              </a:spcBef>
              <a:buFontTx/>
              <a:buNone/>
              <a:defRPr sz="1200"/>
            </a:lvl7pPr>
            <a:lvl8pPr marL="0" indent="0">
              <a:spcBef>
                <a:spcPts val="0"/>
              </a:spcBef>
              <a:buFontTx/>
              <a:buNone/>
              <a:defRPr sz="1200"/>
            </a:lvl8pPr>
            <a:lvl9pPr marL="0" indent="0">
              <a:spcBef>
                <a:spcPts val="0"/>
              </a:spcBef>
              <a:buFontTx/>
              <a:buNone/>
              <a:defRPr sz="1200"/>
            </a:lvl9pPr>
          </a:lstStyle>
          <a:p>
            <a:pPr lvl="0"/>
            <a:r>
              <a:rPr lang="de-DE" dirty="0"/>
              <a:t>Kunden-Logo</a:t>
            </a:r>
            <a:br>
              <a:rPr lang="de-DE" dirty="0"/>
            </a:br>
            <a:r>
              <a:rPr lang="de-DE" dirty="0"/>
              <a:t>(optional)</a:t>
            </a:r>
          </a:p>
          <a:p>
            <a:pPr lvl="0"/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70D165E1-57FE-4378-8381-0D6847A196E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46896" y="2805777"/>
            <a:ext cx="3975204" cy="583967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Zweite Ebene</a:t>
            </a:r>
            <a:endParaRPr lang="de-DE" dirty="0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A5B7E1AA-D192-42E4-AF10-25EBDEC3DC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46896" y="1738802"/>
            <a:ext cx="3975204" cy="899999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400" b="1" cap="all" baseline="0">
                <a:solidFill>
                  <a:schemeClr val="tx2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786779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rechts - weiß auf 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7805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4" name="Fußzeilenplatzhalter 1">
            <a:extLst>
              <a:ext uri="{FF2B5EF4-FFF2-40B4-BE49-F238E27FC236}">
                <a16:creationId xmlns:a16="http://schemas.microsoft.com/office/drawing/2014/main" id="{8F130A60-EFEC-4350-84D7-65D4E4F1CD5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0400" y="1435371"/>
            <a:ext cx="168000" cy="49818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Vertraulich, Streng vertraulich</a:t>
            </a:r>
          </a:p>
        </p:txBody>
      </p:sp>
      <p:sp>
        <p:nvSpPr>
          <p:cNvPr id="15" name="Foliennummernplatzhalter 2">
            <a:extLst>
              <a:ext uri="{FF2B5EF4-FFF2-40B4-BE49-F238E27FC236}">
                <a16:creationId xmlns:a16="http://schemas.microsoft.com/office/drawing/2014/main" id="{D1E8D867-8C9A-42BE-B822-534F5876FC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400" y="6475200"/>
            <a:ext cx="168000" cy="382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D11C034-315F-4040-9E16-D0CDA7CBE778}"/>
              </a:ext>
            </a:extLst>
          </p:cNvPr>
          <p:cNvSpPr/>
          <p:nvPr userDrawn="1"/>
        </p:nvSpPr>
        <p:spPr>
          <a:xfrm>
            <a:off x="768000" y="1026000"/>
            <a:ext cx="4561200" cy="456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F1ECC909-420A-4656-AB30-229C210B808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60998" y="2888608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E131E5C-29B3-4FF6-B6BA-20909569B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998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rgbClr val="EA0029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92C009C9-86B3-4A02-902B-E1354B8381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60998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405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links - rot auf 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3BDCD28-8E0E-41D6-A408-CB4DBE0D6CE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Vertraulich, Streng vertraulich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6FB098-C867-4840-AD8F-533810DAACF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5486FBF-1668-470E-886F-7007393EE53C}"/>
              </a:ext>
            </a:extLst>
          </p:cNvPr>
          <p:cNvSpPr/>
          <p:nvPr userDrawn="1"/>
        </p:nvSpPr>
        <p:spPr>
          <a:xfrm>
            <a:off x="6872325" y="1027872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5945D37B-A971-4EEA-8EA0-FC136A93988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65323" y="2890480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3C4B6533-F956-4079-A2E1-4B3BB528B5C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5323" y="1268928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37A32FF1-CE0E-4FAE-A37E-3D84958811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65323" y="3768436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</a:p>
        </p:txBody>
      </p:sp>
    </p:spTree>
    <p:extLst>
      <p:ext uri="{BB962C8B-B14F-4D97-AF65-F5344CB8AC3E}">
        <p14:creationId xmlns:p14="http://schemas.microsoft.com/office/powerpoint/2010/main" val="31258713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rechts - rot auf 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7805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4" name="Fußzeilenplatzhalter 1">
            <a:extLst>
              <a:ext uri="{FF2B5EF4-FFF2-40B4-BE49-F238E27FC236}">
                <a16:creationId xmlns:a16="http://schemas.microsoft.com/office/drawing/2014/main" id="{8F130A60-EFEC-4350-84D7-65D4E4F1CD5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0400" y="1435371"/>
            <a:ext cx="168000" cy="49818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Vertraulich, Streng vertraulich</a:t>
            </a:r>
          </a:p>
        </p:txBody>
      </p:sp>
      <p:sp>
        <p:nvSpPr>
          <p:cNvPr id="15" name="Foliennummernplatzhalter 2">
            <a:extLst>
              <a:ext uri="{FF2B5EF4-FFF2-40B4-BE49-F238E27FC236}">
                <a16:creationId xmlns:a16="http://schemas.microsoft.com/office/drawing/2014/main" id="{D1E8D867-8C9A-42BE-B822-534F5876FC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400" y="6475200"/>
            <a:ext cx="168000" cy="382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D11C034-315F-4040-9E16-D0CDA7CBE778}"/>
              </a:ext>
            </a:extLst>
          </p:cNvPr>
          <p:cNvSpPr/>
          <p:nvPr userDrawn="1"/>
        </p:nvSpPr>
        <p:spPr>
          <a:xfrm>
            <a:off x="768000" y="1026000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F1ECC909-420A-4656-AB30-229C210B808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60998" y="2888608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E131E5C-29B3-4FF6-B6BA-20909569B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998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92C009C9-86B3-4A02-902B-E1354B8381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60998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37236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- 1/3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E18AE9B9-CCEC-4B04-8F60-0719D0E5F6F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180758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9" name="Objekt 8" hidden="1">
                        <a:extLst>
                          <a:ext uri="{FF2B5EF4-FFF2-40B4-BE49-F238E27FC236}">
                            <a16:creationId xmlns:a16="http://schemas.microsoft.com/office/drawing/2014/main" id="{E18AE9B9-CCEC-4B04-8F60-0719D0E5F6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999" y="345600"/>
            <a:ext cx="6578831" cy="672000"/>
          </a:xfrm>
        </p:spPr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001" y="1435101"/>
            <a:ext cx="6578831" cy="5041900"/>
          </a:xfrm>
          <a:noFill/>
        </p:spPr>
        <p:txBody>
          <a:bodyPr/>
          <a:lstStyle>
            <a:lvl1pPr>
              <a:lnSpc>
                <a:spcPct val="100000"/>
              </a:lnSpc>
              <a:spcBef>
                <a:spcPts val="800"/>
              </a:spcBef>
              <a:defRPr/>
            </a:lvl1pPr>
            <a:lvl2pPr>
              <a:lnSpc>
                <a:spcPct val="100000"/>
              </a:lnSpc>
              <a:spcBef>
                <a:spcPts val="800"/>
              </a:spcBef>
              <a:defRPr/>
            </a:lvl2pPr>
            <a:lvl3pPr>
              <a:lnSpc>
                <a:spcPct val="100000"/>
              </a:lnSpc>
              <a:spcBef>
                <a:spcPts val="800"/>
              </a:spcBef>
              <a:defRPr/>
            </a:lvl3pPr>
            <a:lvl4pPr>
              <a:lnSpc>
                <a:spcPct val="100000"/>
              </a:lnSpc>
              <a:spcBef>
                <a:spcPts val="800"/>
              </a:spcBef>
              <a:defRPr/>
            </a:lvl4pPr>
            <a:lvl5pPr>
              <a:lnSpc>
                <a:spcPct val="100000"/>
              </a:lnSpc>
              <a:spcBef>
                <a:spcPts val="800"/>
              </a:spcBef>
              <a:defRPr/>
            </a:lvl5pPr>
            <a:lvl6pPr>
              <a:lnSpc>
                <a:spcPct val="100000"/>
              </a:lnSpc>
              <a:spcBef>
                <a:spcPts val="800"/>
              </a:spcBef>
              <a:defRPr/>
            </a:lvl6pPr>
            <a:lvl7pPr>
              <a:lnSpc>
                <a:spcPct val="100000"/>
              </a:lnSpc>
              <a:spcBef>
                <a:spcPts val="800"/>
              </a:spcBef>
              <a:defRPr/>
            </a:lvl7pPr>
            <a:lvl8pPr>
              <a:lnSpc>
                <a:spcPct val="100000"/>
              </a:lnSpc>
              <a:spcBef>
                <a:spcPts val="800"/>
              </a:spcBef>
              <a:defRPr/>
            </a:lvl8pPr>
            <a:lvl9pPr>
              <a:lnSpc>
                <a:spcPct val="100000"/>
              </a:lnSpc>
              <a:spcBef>
                <a:spcPts val="800"/>
              </a:spcBef>
              <a:defRPr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BB02B2D4-EDED-4EBA-A037-2A60138496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080000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92EFC17-299E-48B8-A427-04E56E5465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C8D08B-7D91-4E2F-8D19-AB173B6698B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92457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- 1/3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374D5E61-6B90-446B-96C3-4612853F6BC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12905" y="0"/>
            <a:ext cx="4080000" cy="6858000"/>
          </a:xfrm>
          <a:noFill/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9F041E5-830E-4DA5-8BC2-3F1A0F6B407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68001" y="1435101"/>
            <a:ext cx="6576905" cy="5040100"/>
          </a:xfrm>
          <a:noFill/>
        </p:spPr>
        <p:txBody>
          <a:bodyPr/>
          <a:lstStyle>
            <a:lvl1pPr>
              <a:lnSpc>
                <a:spcPct val="100000"/>
              </a:lnSpc>
              <a:spcBef>
                <a:spcPts val="800"/>
              </a:spcBef>
              <a:defRPr/>
            </a:lvl1pPr>
            <a:lvl2pPr>
              <a:lnSpc>
                <a:spcPct val="100000"/>
              </a:lnSpc>
              <a:spcBef>
                <a:spcPts val="800"/>
              </a:spcBef>
              <a:defRPr/>
            </a:lvl2pPr>
            <a:lvl3pPr>
              <a:lnSpc>
                <a:spcPct val="100000"/>
              </a:lnSpc>
              <a:spcBef>
                <a:spcPts val="800"/>
              </a:spcBef>
              <a:defRPr/>
            </a:lvl3pPr>
            <a:lvl4pPr>
              <a:lnSpc>
                <a:spcPct val="100000"/>
              </a:lnSpc>
              <a:spcBef>
                <a:spcPts val="800"/>
              </a:spcBef>
              <a:defRPr/>
            </a:lvl4pPr>
            <a:lvl5pPr>
              <a:lnSpc>
                <a:spcPct val="100000"/>
              </a:lnSpc>
              <a:spcBef>
                <a:spcPts val="800"/>
              </a:spcBef>
              <a:defRPr/>
            </a:lvl5pPr>
            <a:lvl6pPr>
              <a:lnSpc>
                <a:spcPct val="100000"/>
              </a:lnSpc>
              <a:spcBef>
                <a:spcPts val="800"/>
              </a:spcBef>
              <a:defRPr/>
            </a:lvl6pPr>
            <a:lvl7pPr>
              <a:lnSpc>
                <a:spcPct val="100000"/>
              </a:lnSpc>
              <a:spcBef>
                <a:spcPts val="800"/>
              </a:spcBef>
              <a:defRPr/>
            </a:lvl7pPr>
            <a:lvl8pPr>
              <a:lnSpc>
                <a:spcPct val="100000"/>
              </a:lnSpc>
              <a:spcBef>
                <a:spcPts val="800"/>
              </a:spcBef>
              <a:defRPr/>
            </a:lvl8pPr>
            <a:lvl9pPr>
              <a:lnSpc>
                <a:spcPct val="100000"/>
              </a:lnSpc>
              <a:spcBef>
                <a:spcPts val="800"/>
              </a:spcBef>
              <a:defRPr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835318-1038-48F9-A3AE-1407B519F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999" y="345600"/>
            <a:ext cx="6576000" cy="672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1CED952-0414-4B39-BD89-0B466518FC3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10400" y="1435371"/>
            <a:ext cx="168000" cy="4981819"/>
          </a:xfr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A3B6590-8652-4681-86B5-FF467043469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400" y="6475200"/>
            <a:ext cx="168000" cy="382800"/>
          </a:xfrm>
        </p:spPr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 dirty="0"/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5626756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- 1/2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E99E84DF-34AB-4811-8B65-2F1C2629539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55997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9" name="Objekt 8" hidden="1">
                        <a:extLst>
                          <a:ext uri="{FF2B5EF4-FFF2-40B4-BE49-F238E27FC236}">
                            <a16:creationId xmlns:a16="http://schemas.microsoft.com/office/drawing/2014/main" id="{E99E84DF-34AB-4811-8B65-2F1C262953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5454" y="345600"/>
            <a:ext cx="4961376" cy="672000"/>
          </a:xfrm>
        </p:spPr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5454" y="1435101"/>
            <a:ext cx="4961377" cy="5041900"/>
          </a:xfrm>
          <a:noFill/>
        </p:spPr>
        <p:txBody>
          <a:bodyPr/>
          <a:lstStyle>
            <a:lvl1pPr>
              <a:lnSpc>
                <a:spcPct val="100000"/>
              </a:lnSpc>
              <a:spcBef>
                <a:spcPts val="800"/>
              </a:spcBef>
              <a:defRPr/>
            </a:lvl1pPr>
            <a:lvl2pPr>
              <a:lnSpc>
                <a:spcPct val="100000"/>
              </a:lnSpc>
              <a:spcBef>
                <a:spcPts val="800"/>
              </a:spcBef>
              <a:defRPr/>
            </a:lvl2pPr>
            <a:lvl3pPr>
              <a:lnSpc>
                <a:spcPct val="100000"/>
              </a:lnSpc>
              <a:spcBef>
                <a:spcPts val="800"/>
              </a:spcBef>
              <a:defRPr/>
            </a:lvl3pPr>
            <a:lvl4pPr>
              <a:lnSpc>
                <a:spcPct val="100000"/>
              </a:lnSpc>
              <a:spcBef>
                <a:spcPts val="800"/>
              </a:spcBef>
              <a:defRPr/>
            </a:lvl4pPr>
            <a:lvl5pPr>
              <a:lnSpc>
                <a:spcPct val="100000"/>
              </a:lnSpc>
              <a:spcBef>
                <a:spcPts val="800"/>
              </a:spcBef>
              <a:defRPr/>
            </a:lvl5pPr>
            <a:lvl6pPr>
              <a:lnSpc>
                <a:spcPct val="100000"/>
              </a:lnSpc>
              <a:spcBef>
                <a:spcPts val="800"/>
              </a:spcBef>
              <a:defRPr/>
            </a:lvl6pPr>
            <a:lvl7pPr>
              <a:lnSpc>
                <a:spcPct val="100000"/>
              </a:lnSpc>
              <a:spcBef>
                <a:spcPts val="800"/>
              </a:spcBef>
              <a:defRPr/>
            </a:lvl7pPr>
            <a:lvl8pPr>
              <a:lnSpc>
                <a:spcPct val="100000"/>
              </a:lnSpc>
              <a:spcBef>
                <a:spcPts val="800"/>
              </a:spcBef>
              <a:defRPr/>
            </a:lvl8pPr>
            <a:lvl9pPr>
              <a:lnSpc>
                <a:spcPct val="100000"/>
              </a:lnSpc>
              <a:spcBef>
                <a:spcPts val="800"/>
              </a:spcBef>
              <a:defRPr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BB02B2D4-EDED-4EBA-A037-2A60138496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92EFC17-299E-48B8-A427-04E56E5465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C8D08B-7D91-4E2F-8D19-AB173B6698B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1085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- 1/2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76601F67-B9E8-44CE-8BF2-5ABE5725A50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818081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76601F67-B9E8-44CE-8BF2-5ABE5725A50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374D5E61-6B90-446B-96C3-4612853F6BC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905" cy="6858000"/>
          </a:xfrm>
          <a:noFill/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9F041E5-830E-4DA5-8BC2-3F1A0F6B407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68001" y="1435101"/>
            <a:ext cx="4977017" cy="5040100"/>
          </a:xfrm>
          <a:noFill/>
        </p:spPr>
        <p:txBody>
          <a:bodyPr/>
          <a:lstStyle>
            <a:lvl1pPr>
              <a:lnSpc>
                <a:spcPct val="100000"/>
              </a:lnSpc>
              <a:spcBef>
                <a:spcPts val="800"/>
              </a:spcBef>
              <a:defRPr/>
            </a:lvl1pPr>
            <a:lvl2pPr>
              <a:lnSpc>
                <a:spcPct val="100000"/>
              </a:lnSpc>
              <a:spcBef>
                <a:spcPts val="800"/>
              </a:spcBef>
              <a:defRPr/>
            </a:lvl2pPr>
            <a:lvl3pPr>
              <a:lnSpc>
                <a:spcPct val="100000"/>
              </a:lnSpc>
              <a:spcBef>
                <a:spcPts val="800"/>
              </a:spcBef>
              <a:defRPr/>
            </a:lvl3pPr>
            <a:lvl4pPr>
              <a:lnSpc>
                <a:spcPct val="100000"/>
              </a:lnSpc>
              <a:spcBef>
                <a:spcPts val="800"/>
              </a:spcBef>
              <a:defRPr/>
            </a:lvl4pPr>
            <a:lvl5pPr>
              <a:lnSpc>
                <a:spcPct val="100000"/>
              </a:lnSpc>
              <a:spcBef>
                <a:spcPts val="800"/>
              </a:spcBef>
              <a:defRPr/>
            </a:lvl5pPr>
            <a:lvl6pPr>
              <a:lnSpc>
                <a:spcPct val="100000"/>
              </a:lnSpc>
              <a:spcBef>
                <a:spcPts val="800"/>
              </a:spcBef>
              <a:defRPr/>
            </a:lvl6pPr>
            <a:lvl7pPr>
              <a:lnSpc>
                <a:spcPct val="100000"/>
              </a:lnSpc>
              <a:spcBef>
                <a:spcPts val="800"/>
              </a:spcBef>
              <a:defRPr/>
            </a:lvl7pPr>
            <a:lvl8pPr>
              <a:lnSpc>
                <a:spcPct val="100000"/>
              </a:lnSpc>
              <a:spcBef>
                <a:spcPts val="800"/>
              </a:spcBef>
              <a:defRPr/>
            </a:lvl8pPr>
            <a:lvl9pPr>
              <a:lnSpc>
                <a:spcPct val="100000"/>
              </a:lnSpc>
              <a:spcBef>
                <a:spcPts val="800"/>
              </a:spcBef>
              <a:defRPr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835318-1038-48F9-A3AE-1407B519F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999" y="345600"/>
            <a:ext cx="4976332" cy="672000"/>
          </a:xfrm>
        </p:spPr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1CED952-0414-4B39-BD89-0B466518FC3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10400" y="1435371"/>
            <a:ext cx="168000" cy="4981819"/>
          </a:xfr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A3B6590-8652-4681-86B5-FF467043469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400" y="6475200"/>
            <a:ext cx="168000" cy="382800"/>
          </a:xfrm>
        </p:spPr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 dirty="0"/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21180572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z - 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1B12665-BECF-4BAD-9EA7-0C1F056FE22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927834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1B12665-BECF-4BAD-9EA7-0C1F056FE2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19E2268F-43BD-48D3-8CD9-C402EAFDDA8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358063" y="4584715"/>
            <a:ext cx="1080000" cy="900000"/>
          </a:xfrm>
        </p:spPr>
        <p:txBody>
          <a:bodyPr anchor="b"/>
          <a:lstStyle>
            <a:lvl1pPr marL="0" algn="r">
              <a:spcBef>
                <a:spcPts val="0"/>
              </a:spcBef>
              <a:buFontTx/>
              <a:buNone/>
              <a:defRPr sz="1200" b="0"/>
            </a:lvl1pPr>
            <a:lvl2pPr marL="0">
              <a:spcBef>
                <a:spcPts val="0"/>
              </a:spcBef>
              <a:buFontTx/>
              <a:buNone/>
              <a:defRPr sz="1200"/>
            </a:lvl2pPr>
            <a:lvl3pPr marL="0" indent="0">
              <a:spcBef>
                <a:spcPts val="0"/>
              </a:spcBef>
              <a:buFontTx/>
              <a:buNone/>
              <a:defRPr sz="1200"/>
            </a:lvl3pPr>
            <a:lvl4pPr marL="0" indent="0">
              <a:spcBef>
                <a:spcPts val="0"/>
              </a:spcBef>
              <a:buFontTx/>
              <a:buNone/>
              <a:defRPr sz="1200"/>
            </a:lvl4pPr>
            <a:lvl5pPr marL="0" indent="0">
              <a:spcBef>
                <a:spcPts val="0"/>
              </a:spcBef>
              <a:buFontTx/>
              <a:buNone/>
              <a:defRPr sz="1200"/>
            </a:lvl5pPr>
            <a:lvl6pPr marL="0" indent="0">
              <a:spcBef>
                <a:spcPts val="0"/>
              </a:spcBef>
              <a:buFontTx/>
              <a:buNone/>
              <a:defRPr sz="1200"/>
            </a:lvl6pPr>
            <a:lvl7pPr marL="0" indent="0">
              <a:spcBef>
                <a:spcPts val="0"/>
              </a:spcBef>
              <a:buFontTx/>
              <a:buNone/>
              <a:defRPr sz="1200"/>
            </a:lvl7pPr>
            <a:lvl8pPr marL="0" indent="0">
              <a:spcBef>
                <a:spcPts val="0"/>
              </a:spcBef>
              <a:buFontTx/>
              <a:buNone/>
              <a:defRPr sz="1200"/>
            </a:lvl8pPr>
            <a:lvl9pPr marL="0" indent="0">
              <a:spcBef>
                <a:spcPts val="0"/>
              </a:spcBef>
              <a:buFontTx/>
              <a:buNone/>
              <a:defRPr sz="1200"/>
            </a:lvl9pPr>
          </a:lstStyle>
          <a:p>
            <a:pPr lvl="0"/>
            <a:r>
              <a:rPr lang="de-DE" dirty="0"/>
              <a:t>Kunden-Logo</a:t>
            </a:r>
            <a:br>
              <a:rPr lang="de-DE" dirty="0"/>
            </a:br>
            <a:r>
              <a:rPr lang="de-DE" dirty="0"/>
              <a:t>(optional)</a:t>
            </a:r>
          </a:p>
          <a:p>
            <a:pPr lvl="0"/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086725" cy="6857999"/>
          </a:xfrm>
          <a:noFill/>
        </p:spPr>
        <p:txBody>
          <a:bodyPr bIns="720000"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01E4DFC-D2D9-40B2-83C7-DDD7602CE8F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626765" y="1028701"/>
            <a:ext cx="2793706" cy="3124200"/>
          </a:xfrm>
          <a:noFill/>
        </p:spPr>
        <p:txBody>
          <a:bodyPr vert="horz" lIns="0" tIns="0" rIns="0" bIns="0" rtlCol="0">
            <a:noAutofit/>
          </a:bodyPr>
          <a:lstStyle>
            <a:lvl1pPr>
              <a:defRPr lang="de-DE" sz="1400" noProof="0" dirty="0">
                <a:solidFill>
                  <a:schemeClr val="tx1"/>
                </a:solidFill>
              </a:defRPr>
            </a:lvl1pPr>
            <a:lvl2pPr>
              <a:defRPr lang="de-DE" sz="1200" noProof="0" dirty="0"/>
            </a:lvl2pPr>
          </a:lstStyle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Mastertextformat bearbeiten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Zweite Ebene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endParaRPr lang="de-DE" noProof="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C333949-C356-44C1-ABDC-A0C9DAE647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999" y="844077"/>
            <a:ext cx="7318726" cy="1969770"/>
          </a:xfrm>
          <a:noFill/>
        </p:spPr>
        <p:txBody>
          <a:bodyPr vert="horz" wrap="square" anchor="t">
            <a:spAutoFit/>
          </a:bodyPr>
          <a:lstStyle>
            <a:lvl1pPr>
              <a:defRPr sz="6400" b="0" cap="all" baseline="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Wenn aus</a:t>
            </a:r>
            <a:br>
              <a:rPr lang="de-DE" dirty="0"/>
            </a:br>
            <a:r>
              <a:rPr lang="de-DE" dirty="0"/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11324997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z - Mitte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1B12665-BECF-4BAD-9EA7-0C1F056FE22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053125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1B12665-BECF-4BAD-9EA7-0C1F056FE2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Bildplatzhalter 9">
            <a:extLst>
              <a:ext uri="{FF2B5EF4-FFF2-40B4-BE49-F238E27FC236}">
                <a16:creationId xmlns:a16="http://schemas.microsoft.com/office/drawing/2014/main" id="{9F41F52B-5329-47FF-AD72-4691D02D57E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90975" y="0"/>
            <a:ext cx="4099526" cy="6858000"/>
          </a:xfrm>
          <a:noFill/>
        </p:spPr>
        <p:txBody>
          <a:bodyPr bIns="720000"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8" name="Titel 5">
            <a:extLst>
              <a:ext uri="{FF2B5EF4-FFF2-40B4-BE49-F238E27FC236}">
                <a16:creationId xmlns:a16="http://schemas.microsoft.com/office/drawing/2014/main" id="{FAC85235-891C-4166-85BD-0A612CCE6F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000" y="844077"/>
            <a:ext cx="7322501" cy="1969770"/>
          </a:xfrm>
          <a:noFill/>
        </p:spPr>
        <p:txBody>
          <a:bodyPr vert="horz" wrap="square" anchor="t">
            <a:spAutoFit/>
          </a:bodyPr>
          <a:lstStyle>
            <a:lvl1pPr>
              <a:defRPr sz="6400" b="0" cap="all" baseline="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Wenn aus</a:t>
            </a:r>
            <a:br>
              <a:rPr lang="de-DE" dirty="0"/>
            </a:br>
            <a:r>
              <a:rPr lang="de-DE" dirty="0"/>
              <a:t>xxx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487DB1C-42EE-49AE-848A-2185BA1E5F3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626765" y="1028701"/>
            <a:ext cx="2793706" cy="3124200"/>
          </a:xfrm>
          <a:noFill/>
        </p:spPr>
        <p:txBody>
          <a:bodyPr vert="horz" lIns="0" tIns="0" rIns="0" bIns="0" rtlCol="0">
            <a:noAutofit/>
          </a:bodyPr>
          <a:lstStyle>
            <a:lvl1pPr>
              <a:defRPr lang="de-DE" sz="1400" noProof="0" dirty="0">
                <a:solidFill>
                  <a:schemeClr val="tx1"/>
                </a:solidFill>
              </a:defRPr>
            </a:lvl1pPr>
            <a:lvl2pPr>
              <a:defRPr lang="de-DE" sz="1200" noProof="0" dirty="0"/>
            </a:lvl2pPr>
          </a:lstStyle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Mastertextformat bearbeiten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Zweite Ebene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endParaRPr lang="de-DE" noProof="0" dirty="0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3478AB0A-6487-430A-AA7D-FB8ADA8C280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358063" y="4584715"/>
            <a:ext cx="1080000" cy="900000"/>
          </a:xfrm>
        </p:spPr>
        <p:txBody>
          <a:bodyPr anchor="b"/>
          <a:lstStyle>
            <a:lvl1pPr marL="0" algn="r">
              <a:spcBef>
                <a:spcPts val="0"/>
              </a:spcBef>
              <a:buFontTx/>
              <a:buNone/>
              <a:defRPr sz="1200" b="0"/>
            </a:lvl1pPr>
            <a:lvl2pPr marL="0">
              <a:spcBef>
                <a:spcPts val="0"/>
              </a:spcBef>
              <a:buFontTx/>
              <a:buNone/>
              <a:defRPr sz="1200"/>
            </a:lvl2pPr>
            <a:lvl3pPr marL="0" indent="0">
              <a:spcBef>
                <a:spcPts val="0"/>
              </a:spcBef>
              <a:buFontTx/>
              <a:buNone/>
              <a:defRPr sz="1200"/>
            </a:lvl3pPr>
            <a:lvl4pPr marL="0" indent="0">
              <a:spcBef>
                <a:spcPts val="0"/>
              </a:spcBef>
              <a:buFontTx/>
              <a:buNone/>
              <a:defRPr sz="1200"/>
            </a:lvl4pPr>
            <a:lvl5pPr marL="0" indent="0">
              <a:spcBef>
                <a:spcPts val="0"/>
              </a:spcBef>
              <a:buFontTx/>
              <a:buNone/>
              <a:defRPr sz="1200"/>
            </a:lvl5pPr>
            <a:lvl6pPr marL="0" indent="0">
              <a:spcBef>
                <a:spcPts val="0"/>
              </a:spcBef>
              <a:buFontTx/>
              <a:buNone/>
              <a:defRPr sz="1200"/>
            </a:lvl6pPr>
            <a:lvl7pPr marL="0" indent="0">
              <a:spcBef>
                <a:spcPts val="0"/>
              </a:spcBef>
              <a:buFontTx/>
              <a:buNone/>
              <a:defRPr sz="1200"/>
            </a:lvl7pPr>
            <a:lvl8pPr marL="0" indent="0">
              <a:spcBef>
                <a:spcPts val="0"/>
              </a:spcBef>
              <a:buFontTx/>
              <a:buNone/>
              <a:defRPr sz="1200"/>
            </a:lvl8pPr>
            <a:lvl9pPr marL="0" indent="0">
              <a:spcBef>
                <a:spcPts val="0"/>
              </a:spcBef>
              <a:buFontTx/>
              <a:buNone/>
              <a:defRPr sz="1200"/>
            </a:lvl9pPr>
          </a:lstStyle>
          <a:p>
            <a:pPr lvl="0"/>
            <a:r>
              <a:rPr lang="de-DE" dirty="0"/>
              <a:t>Kunden-Logo</a:t>
            </a:r>
            <a:br>
              <a:rPr lang="de-DE" dirty="0"/>
            </a:br>
            <a:r>
              <a:rPr lang="de-DE" dirty="0"/>
              <a:t>(optional)</a:t>
            </a:r>
          </a:p>
          <a:p>
            <a:pPr lvl="0"/>
            <a:br>
              <a:rPr lang="de-DE" dirty="0"/>
            </a:b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49024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z - Bild links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1B12665-BECF-4BAD-9EA7-0C1F056FE22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490554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1B12665-BECF-4BAD-9EA7-0C1F056FE2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Bildplatzhalter 9">
            <a:extLst>
              <a:ext uri="{FF2B5EF4-FFF2-40B4-BE49-F238E27FC236}">
                <a16:creationId xmlns:a16="http://schemas.microsoft.com/office/drawing/2014/main" id="{BC8B63E5-6468-4D17-AEE7-8FDF77D61B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818000"/>
            <a:ext cx="8086725" cy="5040000"/>
          </a:xfrm>
          <a:noFill/>
        </p:spPr>
        <p:txBody>
          <a:bodyPr vert="horz" lIns="0" tIns="0" rIns="0" bIns="720000" rtlCol="0" anchor="ctr">
            <a:noAutofit/>
          </a:bodyPr>
          <a:lstStyle>
            <a:lvl1pPr>
              <a:defRPr lang="de-DE" noProof="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C333949-C356-44C1-ABDC-A0C9DAE647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000" y="323674"/>
            <a:ext cx="7318725" cy="1969770"/>
          </a:xfrm>
          <a:noFill/>
        </p:spPr>
        <p:txBody>
          <a:bodyPr vert="horz" wrap="square" anchor="t">
            <a:spAutoFit/>
          </a:bodyPr>
          <a:lstStyle>
            <a:lvl1pPr>
              <a:defRPr sz="6400" b="0" cap="all" baseline="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Wenn aus</a:t>
            </a:r>
            <a:br>
              <a:rPr lang="de-DE" dirty="0"/>
            </a:br>
            <a:r>
              <a:rPr lang="de-DE" dirty="0"/>
              <a:t>xxx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2B2F0D80-E120-48E4-8C5C-84829C3B83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626765" y="1028701"/>
            <a:ext cx="2793706" cy="3124200"/>
          </a:xfrm>
          <a:noFill/>
        </p:spPr>
        <p:txBody>
          <a:bodyPr vert="horz" lIns="0" tIns="0" rIns="0" bIns="0" rtlCol="0">
            <a:noAutofit/>
          </a:bodyPr>
          <a:lstStyle>
            <a:lvl1pPr>
              <a:defRPr lang="de-DE" sz="1400" noProof="0" dirty="0">
                <a:solidFill>
                  <a:schemeClr val="tx1"/>
                </a:solidFill>
              </a:defRPr>
            </a:lvl1pPr>
            <a:lvl2pPr>
              <a:defRPr lang="de-DE" sz="1200" noProof="0" dirty="0"/>
            </a:lvl2pPr>
          </a:lstStyle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Mastertextformat bearbeiten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Zweite Ebene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endParaRPr lang="de-DE" noProof="0" dirty="0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47E91FEB-6DB6-41BA-856A-F2A42471AE3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358063" y="4584715"/>
            <a:ext cx="1080000" cy="900000"/>
          </a:xfrm>
        </p:spPr>
        <p:txBody>
          <a:bodyPr anchor="b"/>
          <a:lstStyle>
            <a:lvl1pPr marL="0" algn="r">
              <a:spcBef>
                <a:spcPts val="0"/>
              </a:spcBef>
              <a:buFontTx/>
              <a:buNone/>
              <a:defRPr sz="1200" b="0"/>
            </a:lvl1pPr>
            <a:lvl2pPr marL="0">
              <a:spcBef>
                <a:spcPts val="0"/>
              </a:spcBef>
              <a:buFontTx/>
              <a:buNone/>
              <a:defRPr sz="1200"/>
            </a:lvl2pPr>
            <a:lvl3pPr marL="0" indent="0">
              <a:spcBef>
                <a:spcPts val="0"/>
              </a:spcBef>
              <a:buFontTx/>
              <a:buNone/>
              <a:defRPr sz="1200"/>
            </a:lvl3pPr>
            <a:lvl4pPr marL="0" indent="0">
              <a:spcBef>
                <a:spcPts val="0"/>
              </a:spcBef>
              <a:buFontTx/>
              <a:buNone/>
              <a:defRPr sz="1200"/>
            </a:lvl4pPr>
            <a:lvl5pPr marL="0" indent="0">
              <a:spcBef>
                <a:spcPts val="0"/>
              </a:spcBef>
              <a:buFontTx/>
              <a:buNone/>
              <a:defRPr sz="1200"/>
            </a:lvl5pPr>
            <a:lvl6pPr marL="0" indent="0">
              <a:spcBef>
                <a:spcPts val="0"/>
              </a:spcBef>
              <a:buFontTx/>
              <a:buNone/>
              <a:defRPr sz="1200"/>
            </a:lvl6pPr>
            <a:lvl7pPr marL="0" indent="0">
              <a:spcBef>
                <a:spcPts val="0"/>
              </a:spcBef>
              <a:buFontTx/>
              <a:buNone/>
              <a:defRPr sz="1200"/>
            </a:lvl7pPr>
            <a:lvl8pPr marL="0" indent="0">
              <a:spcBef>
                <a:spcPts val="0"/>
              </a:spcBef>
              <a:buFontTx/>
              <a:buNone/>
              <a:defRPr sz="1200"/>
            </a:lvl8pPr>
            <a:lvl9pPr marL="0" indent="0">
              <a:spcBef>
                <a:spcPts val="0"/>
              </a:spcBef>
              <a:buFontTx/>
              <a:buNone/>
              <a:defRPr sz="1200"/>
            </a:lvl9pPr>
          </a:lstStyle>
          <a:p>
            <a:pPr lvl="0"/>
            <a:r>
              <a:rPr lang="de-DE" dirty="0"/>
              <a:t>Kunden-Logo</a:t>
            </a:r>
            <a:br>
              <a:rPr lang="de-DE" dirty="0"/>
            </a:br>
            <a:r>
              <a:rPr lang="de-DE" dirty="0"/>
              <a:t>(optional)</a:t>
            </a:r>
          </a:p>
          <a:p>
            <a:pPr lvl="0"/>
            <a:br>
              <a:rPr lang="de-DE" dirty="0"/>
            </a:b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66663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- ro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79766D91-CD11-42DD-9582-D4D66CB89B2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502940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79766D91-CD11-42DD-9582-D4D66CB89B2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hteck 1">
            <a:extLst>
              <a:ext uri="{FF2B5EF4-FFF2-40B4-BE49-F238E27FC236}">
                <a16:creationId xmlns:a16="http://schemas.microsoft.com/office/drawing/2014/main" id="{B4EB333C-A679-42FE-83AB-921D8142E2B9}"/>
              </a:ext>
            </a:extLst>
          </p:cNvPr>
          <p:cNvSpPr>
            <a:spLocks noChangeAspect="1"/>
          </p:cNvSpPr>
          <p:nvPr userDrawn="1"/>
        </p:nvSpPr>
        <p:spPr>
          <a:xfrm>
            <a:off x="766197" y="1439827"/>
            <a:ext cx="45600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E0CFEC-BEF2-41CC-8BA2-5D4C57A90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092" y="1435199"/>
            <a:ext cx="168000" cy="4982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Vertraulich, Streng vertraulich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5006A1-127E-453A-8AC2-3BF9BD36D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15" y="6475200"/>
            <a:ext cx="168000" cy="38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noProof="0" smtClean="0"/>
              <a:pPr/>
              <a:t>‹Nr.›</a:t>
            </a:fld>
            <a:r>
              <a:rPr lang="de-DE" noProof="0" dirty="0"/>
              <a:t> |</a:t>
            </a:r>
          </a:p>
        </p:txBody>
      </p:sp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D805C94E-8FD3-4A42-B8F7-FB1915A89F0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1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001DC86-E6E4-4427-8392-F89C34D8F91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6197" y="568864"/>
            <a:ext cx="4560000" cy="488921"/>
          </a:xfrm>
          <a:prstGeom prst="rect">
            <a:avLst/>
          </a:prstGeom>
        </p:spPr>
      </p:pic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832EF458-16A7-4750-AA26-68B366DF55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46896" y="5323729"/>
            <a:ext cx="2640000" cy="384000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2EE98A-1738-4726-AF74-B647708F57A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948499" y="4809600"/>
            <a:ext cx="1080000" cy="900000"/>
          </a:xfrm>
        </p:spPr>
        <p:txBody>
          <a:bodyPr anchor="b"/>
          <a:lstStyle>
            <a:lvl1pPr marL="0" algn="r">
              <a:spcBef>
                <a:spcPts val="0"/>
              </a:spcBef>
              <a:buFontTx/>
              <a:buNone/>
              <a:defRPr sz="1200" b="0">
                <a:solidFill>
                  <a:schemeClr val="bg1"/>
                </a:solidFill>
              </a:defRPr>
            </a:lvl1pPr>
            <a:lvl2pPr marL="0">
              <a:spcBef>
                <a:spcPts val="0"/>
              </a:spcBef>
              <a:buFontTx/>
              <a:buNone/>
              <a:defRPr sz="1200"/>
            </a:lvl2pPr>
            <a:lvl3pPr marL="0" indent="0">
              <a:spcBef>
                <a:spcPts val="0"/>
              </a:spcBef>
              <a:buFontTx/>
              <a:buNone/>
              <a:defRPr sz="1200"/>
            </a:lvl3pPr>
            <a:lvl4pPr marL="0" indent="0">
              <a:spcBef>
                <a:spcPts val="0"/>
              </a:spcBef>
              <a:buFontTx/>
              <a:buNone/>
              <a:defRPr sz="1200"/>
            </a:lvl4pPr>
            <a:lvl5pPr marL="0" indent="0">
              <a:spcBef>
                <a:spcPts val="0"/>
              </a:spcBef>
              <a:buFontTx/>
              <a:buNone/>
              <a:defRPr sz="1200"/>
            </a:lvl5pPr>
            <a:lvl6pPr marL="0" indent="0">
              <a:spcBef>
                <a:spcPts val="0"/>
              </a:spcBef>
              <a:buFontTx/>
              <a:buNone/>
              <a:defRPr sz="1200"/>
            </a:lvl6pPr>
            <a:lvl7pPr marL="0" indent="0">
              <a:spcBef>
                <a:spcPts val="0"/>
              </a:spcBef>
              <a:buFontTx/>
              <a:buNone/>
              <a:defRPr sz="1200"/>
            </a:lvl7pPr>
            <a:lvl8pPr marL="0" indent="0">
              <a:spcBef>
                <a:spcPts val="0"/>
              </a:spcBef>
              <a:buFontTx/>
              <a:buNone/>
              <a:defRPr sz="1200"/>
            </a:lvl8pPr>
            <a:lvl9pPr marL="0" indent="0">
              <a:spcBef>
                <a:spcPts val="0"/>
              </a:spcBef>
              <a:buFontTx/>
              <a:buNone/>
              <a:defRPr sz="1200"/>
            </a:lvl9pPr>
          </a:lstStyle>
          <a:p>
            <a:pPr lvl="0"/>
            <a:r>
              <a:rPr lang="de-DE" dirty="0"/>
              <a:t>Kunden-Logo</a:t>
            </a:r>
            <a:br>
              <a:rPr lang="de-DE" dirty="0"/>
            </a:br>
            <a:r>
              <a:rPr lang="de-DE" dirty="0"/>
              <a:t>(optional)</a:t>
            </a:r>
          </a:p>
          <a:p>
            <a:pPr lvl="0"/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70D165E1-57FE-4378-8381-0D6847A196E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46896" y="2805778"/>
            <a:ext cx="3975204" cy="623222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Zweite Ebene</a:t>
            </a:r>
            <a:endParaRPr lang="de-DE" dirty="0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A5B7E1AA-D192-42E4-AF10-25EBDEC3DC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46896" y="1738802"/>
            <a:ext cx="3975204" cy="899999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4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181070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t -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7805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D11C034-315F-4040-9E16-D0CDA7CBE778}"/>
              </a:ext>
            </a:extLst>
          </p:cNvPr>
          <p:cNvSpPr/>
          <p:nvPr userDrawn="1"/>
        </p:nvSpPr>
        <p:spPr>
          <a:xfrm>
            <a:off x="768000" y="1026000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E131E5C-29B3-4FF6-B6BA-20909569B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998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Vorname</a:t>
            </a:r>
            <a:br>
              <a:rPr lang="de-DE" noProof="0" dirty="0"/>
            </a:br>
            <a:r>
              <a:rPr lang="de-DE" noProof="0" dirty="0"/>
              <a:t>Nachname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92C009C9-86B3-4A02-902B-E1354B8381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60998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Personenangaben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11083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t -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D11C034-315F-4040-9E16-D0CDA7CBE778}"/>
              </a:ext>
            </a:extLst>
          </p:cNvPr>
          <p:cNvSpPr/>
          <p:nvPr userDrawn="1"/>
        </p:nvSpPr>
        <p:spPr>
          <a:xfrm>
            <a:off x="6882472" y="1026000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E131E5C-29B3-4FF6-B6BA-20909569B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75470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Vorname</a:t>
            </a:r>
            <a:br>
              <a:rPr lang="de-DE" noProof="0" dirty="0"/>
            </a:br>
            <a:r>
              <a:rPr lang="de-DE" noProof="0" dirty="0"/>
              <a:t>Nachname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92C009C9-86B3-4A02-902B-E1354B8381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75470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Personenangaben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23642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ndo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0630373B-F9F0-4DF0-B51C-C0DA99D9AC5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6286870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0630373B-F9F0-4DF0-B51C-C0DA99D9AC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EB3A9D8B-8DB9-4FDA-A986-F21F95AB1E2B}"/>
              </a:ext>
            </a:extLst>
          </p:cNvPr>
          <p:cNvGrpSpPr/>
          <p:nvPr userDrawn="1"/>
        </p:nvGrpSpPr>
        <p:grpSpPr>
          <a:xfrm>
            <a:off x="0" y="1"/>
            <a:ext cx="12192000" cy="6858001"/>
            <a:chOff x="-178916" y="-1"/>
            <a:chExt cx="7567629" cy="5143501"/>
          </a:xfrm>
        </p:grpSpPr>
        <p:sp>
          <p:nvSpPr>
            <p:cNvPr id="7" name="object 2">
              <a:extLst>
                <a:ext uri="{FF2B5EF4-FFF2-40B4-BE49-F238E27FC236}">
                  <a16:creationId xmlns:a16="http://schemas.microsoft.com/office/drawing/2014/main" id="{0A518ED2-8BA0-4110-9436-FAD7AAC05A56}"/>
                </a:ext>
              </a:extLst>
            </p:cNvPr>
            <p:cNvSpPr/>
            <p:nvPr/>
          </p:nvSpPr>
          <p:spPr>
            <a:xfrm>
              <a:off x="2343849" y="0"/>
              <a:ext cx="2522432" cy="5143500"/>
            </a:xfrm>
            <a:custGeom>
              <a:avLst/>
              <a:gdLst/>
              <a:ahLst/>
              <a:cxnLst/>
              <a:rect l="l" t="t" r="r" b="b"/>
              <a:pathLst>
                <a:path w="10052050" h="11308715">
                  <a:moveTo>
                    <a:pt x="0" y="11308556"/>
                  </a:moveTo>
                  <a:lnTo>
                    <a:pt x="10052049" y="11308556"/>
                  </a:lnTo>
                  <a:lnTo>
                    <a:pt x="10052049" y="0"/>
                  </a:lnTo>
                  <a:lnTo>
                    <a:pt x="0" y="0"/>
                  </a:lnTo>
                  <a:lnTo>
                    <a:pt x="0" y="11308556"/>
                  </a:lnTo>
                  <a:close/>
                </a:path>
              </a:pathLst>
            </a:custGeom>
            <a:solidFill>
              <a:srgbClr val="E4002B"/>
            </a:solidFill>
          </p:spPr>
          <p:txBody>
            <a:bodyPr wrap="square" lIns="0" tIns="0" rIns="0" bIns="0" rtlCol="0"/>
            <a:lstStyle/>
            <a:p>
              <a:endParaRPr sz="3200"/>
            </a:p>
          </p:txBody>
        </p:sp>
        <p:sp>
          <p:nvSpPr>
            <p:cNvPr id="8" name="object 2">
              <a:extLst>
                <a:ext uri="{FF2B5EF4-FFF2-40B4-BE49-F238E27FC236}">
                  <a16:creationId xmlns:a16="http://schemas.microsoft.com/office/drawing/2014/main" id="{BB2A9C95-46BB-41D7-B14D-6AA7A0666191}"/>
                </a:ext>
              </a:extLst>
            </p:cNvPr>
            <p:cNvSpPr/>
            <p:nvPr/>
          </p:nvSpPr>
          <p:spPr>
            <a:xfrm>
              <a:off x="-178916" y="0"/>
              <a:ext cx="2522432" cy="5143500"/>
            </a:xfrm>
            <a:custGeom>
              <a:avLst/>
              <a:gdLst/>
              <a:ahLst/>
              <a:cxnLst/>
              <a:rect l="l" t="t" r="r" b="b"/>
              <a:pathLst>
                <a:path w="10052050" h="11308715">
                  <a:moveTo>
                    <a:pt x="0" y="11308556"/>
                  </a:moveTo>
                  <a:lnTo>
                    <a:pt x="10052049" y="11308556"/>
                  </a:lnTo>
                  <a:lnTo>
                    <a:pt x="10052049" y="0"/>
                  </a:lnTo>
                  <a:lnTo>
                    <a:pt x="0" y="0"/>
                  </a:lnTo>
                  <a:lnTo>
                    <a:pt x="0" y="11308556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 sz="3200"/>
            </a:p>
          </p:txBody>
        </p:sp>
        <p:sp>
          <p:nvSpPr>
            <p:cNvPr id="9" name="object 2">
              <a:extLst>
                <a:ext uri="{FF2B5EF4-FFF2-40B4-BE49-F238E27FC236}">
                  <a16:creationId xmlns:a16="http://schemas.microsoft.com/office/drawing/2014/main" id="{154BDCAB-D0C6-4FA4-8CD7-A649F84E3A7D}"/>
                </a:ext>
              </a:extLst>
            </p:cNvPr>
            <p:cNvSpPr/>
            <p:nvPr/>
          </p:nvSpPr>
          <p:spPr>
            <a:xfrm>
              <a:off x="4866281" y="-1"/>
              <a:ext cx="2522432" cy="5143500"/>
            </a:xfrm>
            <a:custGeom>
              <a:avLst/>
              <a:gdLst/>
              <a:ahLst/>
              <a:cxnLst/>
              <a:rect l="l" t="t" r="r" b="b"/>
              <a:pathLst>
                <a:path w="10052050" h="11308715">
                  <a:moveTo>
                    <a:pt x="0" y="11308556"/>
                  </a:moveTo>
                  <a:lnTo>
                    <a:pt x="10052049" y="11308556"/>
                  </a:lnTo>
                  <a:lnTo>
                    <a:pt x="10052049" y="0"/>
                  </a:lnTo>
                  <a:lnTo>
                    <a:pt x="0" y="0"/>
                  </a:lnTo>
                  <a:lnTo>
                    <a:pt x="0" y="11308556"/>
                  </a:lnTo>
                  <a:close/>
                </a:path>
              </a:pathLst>
            </a:custGeom>
            <a:solidFill>
              <a:schemeClr val="bg1"/>
            </a:solidFill>
          </p:spPr>
          <p:txBody>
            <a:bodyPr wrap="square" lIns="0" tIns="0" rIns="0" bIns="0" rtlCol="0"/>
            <a:lstStyle/>
            <a:p>
              <a:endParaRPr sz="3200"/>
            </a:p>
          </p:txBody>
        </p:sp>
      </p:grpSp>
      <p:sp>
        <p:nvSpPr>
          <p:cNvPr id="18" name="Rechteck 17">
            <a:extLst>
              <a:ext uri="{FF2B5EF4-FFF2-40B4-BE49-F238E27FC236}">
                <a16:creationId xmlns:a16="http://schemas.microsoft.com/office/drawing/2014/main" id="{E50AE779-7598-42AB-A6BA-C2EF767EDAE7}"/>
              </a:ext>
            </a:extLst>
          </p:cNvPr>
          <p:cNvSpPr/>
          <p:nvPr userDrawn="1"/>
        </p:nvSpPr>
        <p:spPr>
          <a:xfrm>
            <a:off x="8884916" y="2289544"/>
            <a:ext cx="229467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c/o The </a:t>
            </a:r>
            <a:r>
              <a:rPr lang="de-DE" sz="160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Drivery</a:t>
            </a:r>
            <a:b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160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Mariendorfer</a:t>
            </a:r>
            <a: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Damm 1</a:t>
            </a:r>
            <a:b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12099 Berlin</a:t>
            </a:r>
          </a:p>
          <a:p>
            <a:endParaRPr lang="de-DE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30 4036 7627-0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47AD9A70-0A21-40E9-9DE5-14CCE51B36CD}"/>
              </a:ext>
            </a:extLst>
          </p:cNvPr>
          <p:cNvSpPr/>
          <p:nvPr userDrawn="1"/>
        </p:nvSpPr>
        <p:spPr>
          <a:xfrm>
            <a:off x="353417" y="3393347"/>
            <a:ext cx="31379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Richard-Reitzner-Allee 1</a:t>
            </a:r>
            <a:br>
              <a:rPr lang="de-DE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85540 Haar / München</a:t>
            </a:r>
          </a:p>
          <a:p>
            <a:endParaRPr lang="de-DE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89 856 33 33-0</a:t>
            </a:r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1D52A33C-B142-48E3-8FC8-C69FF2FF6310}"/>
              </a:ext>
            </a:extLst>
          </p:cNvPr>
          <p:cNvSpPr txBox="1"/>
          <p:nvPr userDrawn="1"/>
        </p:nvSpPr>
        <p:spPr>
          <a:xfrm>
            <a:off x="335055" y="2810907"/>
            <a:ext cx="3335099" cy="593262"/>
          </a:xfrm>
          <a:prstGeom prst="rect">
            <a:avLst/>
          </a:prstGeom>
        </p:spPr>
        <p:txBody>
          <a:bodyPr vert="horz" wrap="square" lIns="0" tIns="18627" rIns="0" bIns="0" rtlCol="0">
            <a:spAutoFit/>
          </a:bodyPr>
          <a:lstStyle/>
          <a:p>
            <a:pPr marL="16933" algn="ctr">
              <a:spcBef>
                <a:spcPts val="147"/>
              </a:spcBef>
            </a:pPr>
            <a:r>
              <a:rPr lang="de-DE" sz="3733" b="1" spc="400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MÜNCHEN</a:t>
            </a:r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D0ED5F1C-A811-4339-B715-775D70EEA1AE}"/>
              </a:ext>
            </a:extLst>
          </p:cNvPr>
          <p:cNvSpPr txBox="1"/>
          <p:nvPr userDrawn="1"/>
        </p:nvSpPr>
        <p:spPr>
          <a:xfrm>
            <a:off x="4199273" y="4123524"/>
            <a:ext cx="3838939" cy="593262"/>
          </a:xfrm>
          <a:prstGeom prst="rect">
            <a:avLst/>
          </a:prstGeom>
        </p:spPr>
        <p:txBody>
          <a:bodyPr vert="horz" wrap="square" lIns="0" tIns="18627" rIns="0" bIns="0" rtlCol="0">
            <a:spAutoFit/>
          </a:bodyPr>
          <a:lstStyle/>
          <a:p>
            <a:pPr marL="16933" algn="ctr">
              <a:spcBef>
                <a:spcPts val="147"/>
              </a:spcBef>
            </a:pPr>
            <a:r>
              <a:rPr lang="de-DE" sz="3733" b="1" spc="400">
                <a:latin typeface="Arial Black" panose="020B0604020202020204" pitchFamily="34" charset="0"/>
                <a:cs typeface="Arial Black" panose="020B0604020202020204" pitchFamily="34" charset="0"/>
              </a:rPr>
              <a:t>STUTTGART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D887639-4E12-49EF-83D2-D087AA4D7DC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01341" y="141774"/>
            <a:ext cx="2348887" cy="535189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759A5BDA-5E5D-496D-95EF-B4E16183BE82}"/>
              </a:ext>
            </a:extLst>
          </p:cNvPr>
          <p:cNvSpPr/>
          <p:nvPr userDrawn="1"/>
        </p:nvSpPr>
        <p:spPr>
          <a:xfrm>
            <a:off x="4187853" y="4673308"/>
            <a:ext cx="369229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Industriestraße 48</a:t>
            </a:r>
            <a:b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70565 Stuttgart</a:t>
            </a:r>
          </a:p>
          <a:p>
            <a:endParaRPr lang="de-DE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+49 711 508 718-0</a:t>
            </a:r>
          </a:p>
        </p:txBody>
      </p:sp>
      <p:sp>
        <p:nvSpPr>
          <p:cNvPr id="19" name="object 4">
            <a:extLst>
              <a:ext uri="{FF2B5EF4-FFF2-40B4-BE49-F238E27FC236}">
                <a16:creationId xmlns:a16="http://schemas.microsoft.com/office/drawing/2014/main" id="{4842D1C0-04A7-4795-88D6-BF4D7C86DD72}"/>
              </a:ext>
            </a:extLst>
          </p:cNvPr>
          <p:cNvSpPr txBox="1"/>
          <p:nvPr userDrawn="1"/>
        </p:nvSpPr>
        <p:spPr>
          <a:xfrm>
            <a:off x="8743395" y="1729604"/>
            <a:ext cx="2775415" cy="593262"/>
          </a:xfrm>
          <a:prstGeom prst="rect">
            <a:avLst/>
          </a:prstGeom>
        </p:spPr>
        <p:txBody>
          <a:bodyPr vert="horz" wrap="square" lIns="0" tIns="18627" rIns="0" bIns="0" rtlCol="0">
            <a:spAutoFit/>
          </a:bodyPr>
          <a:lstStyle/>
          <a:p>
            <a:pPr marL="16933" algn="ctr">
              <a:spcBef>
                <a:spcPts val="147"/>
              </a:spcBef>
            </a:pPr>
            <a:r>
              <a:rPr lang="de-DE" sz="3733" b="1" spc="40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BERLIN</a:t>
            </a:r>
          </a:p>
        </p:txBody>
      </p:sp>
    </p:spTree>
    <p:extLst>
      <p:ext uri="{BB962C8B-B14F-4D97-AF65-F5344CB8AC3E}">
        <p14:creationId xmlns:p14="http://schemas.microsoft.com/office/powerpoint/2010/main" val="78274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4000" y="0"/>
            <a:ext cx="6858000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EC10922-7909-47A9-A097-5F71D1BC7D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8000" y="1037401"/>
            <a:ext cx="4099275" cy="1056000"/>
          </a:xfrm>
          <a:noFill/>
        </p:spPr>
        <p:txBody>
          <a:bodyPr lIns="0" tIns="0" rIns="0"/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3600" cap="none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/>
              <a:t>Mastertextformat</a:t>
            </a:r>
          </a:p>
          <a:p>
            <a:pPr lvl="1"/>
            <a:r>
              <a:rPr lang="de-DE" noProof="0" dirty="0"/>
              <a:t>Zweite Ebene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A56AF00-8E35-45E3-A351-E1DC9A53A3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5624" y="3689195"/>
            <a:ext cx="2736000" cy="29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5953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Referenz - Bild links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1B12665-BECF-4BAD-9EA7-0C1F056FE22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983532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1B12665-BECF-4BAD-9EA7-0C1F056FE2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>
            <a:extLst>
              <a:ext uri="{FF2B5EF4-FFF2-40B4-BE49-F238E27FC236}">
                <a16:creationId xmlns:a16="http://schemas.microsoft.com/office/drawing/2014/main" id="{5EA95062-697C-4197-BB83-3031F7C010DD}"/>
              </a:ext>
            </a:extLst>
          </p:cNvPr>
          <p:cNvSpPr/>
          <p:nvPr userDrawn="1"/>
        </p:nvSpPr>
        <p:spPr>
          <a:xfrm>
            <a:off x="6096640" y="3428999"/>
            <a:ext cx="6095360" cy="3429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>
              <a:highlight>
                <a:srgbClr val="000000"/>
              </a:highlight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89A9DD7-F76C-432A-A66C-9E16096FBBC5}"/>
              </a:ext>
            </a:extLst>
          </p:cNvPr>
          <p:cNvSpPr/>
          <p:nvPr userDrawn="1"/>
        </p:nvSpPr>
        <p:spPr>
          <a:xfrm>
            <a:off x="0" y="3429005"/>
            <a:ext cx="6096213" cy="3429000"/>
          </a:xfrm>
          <a:prstGeom prst="rect">
            <a:avLst/>
          </a:prstGeom>
          <a:solidFill>
            <a:srgbClr val="E4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>
              <a:highlight>
                <a:srgbClr val="000000"/>
              </a:highlight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0D52C7D-2859-42D5-9974-0B230DB7C06C}"/>
              </a:ext>
            </a:extLst>
          </p:cNvPr>
          <p:cNvSpPr/>
          <p:nvPr userDrawn="1"/>
        </p:nvSpPr>
        <p:spPr>
          <a:xfrm>
            <a:off x="0" y="0"/>
            <a:ext cx="6095360" cy="34290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>
              <a:highlight>
                <a:srgbClr val="000000"/>
              </a:highlight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06D543F-FB0B-4EFA-B577-E64A21230B48}"/>
              </a:ext>
            </a:extLst>
          </p:cNvPr>
          <p:cNvSpPr/>
          <p:nvPr userDrawn="1"/>
        </p:nvSpPr>
        <p:spPr>
          <a:xfrm>
            <a:off x="6096640" y="0"/>
            <a:ext cx="6095360" cy="3429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>
              <a:highlight>
                <a:srgbClr val="000000"/>
              </a:highlight>
            </a:endParaRPr>
          </a:p>
        </p:txBody>
      </p:sp>
      <p:sp>
        <p:nvSpPr>
          <p:cNvPr id="20" name="Textplatzhalter 16">
            <a:extLst>
              <a:ext uri="{FF2B5EF4-FFF2-40B4-BE49-F238E27FC236}">
                <a16:creationId xmlns:a16="http://schemas.microsoft.com/office/drawing/2014/main" id="{7D850D8D-94EE-4DAB-8F02-12C8ABE0F9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078" y="1000979"/>
            <a:ext cx="3975204" cy="1427041"/>
          </a:xfrm>
          <a:noFill/>
        </p:spPr>
        <p:txBody>
          <a:bodyPr anchor="ctr"/>
          <a:lstStyle>
            <a:lvl1pPr marL="0" algn="ctr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21" name="Textplatzhalter 16">
            <a:extLst>
              <a:ext uri="{FF2B5EF4-FFF2-40B4-BE49-F238E27FC236}">
                <a16:creationId xmlns:a16="http://schemas.microsoft.com/office/drawing/2014/main" id="{865F7597-9512-416C-BF85-0062D46BE4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55438" y="1000979"/>
            <a:ext cx="3975204" cy="1427041"/>
          </a:xfrm>
          <a:noFill/>
        </p:spPr>
        <p:txBody>
          <a:bodyPr anchor="ctr"/>
          <a:lstStyle>
            <a:lvl1pPr marL="0" algn="ctr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22" name="Textplatzhalter 16">
            <a:extLst>
              <a:ext uri="{FF2B5EF4-FFF2-40B4-BE49-F238E27FC236}">
                <a16:creationId xmlns:a16="http://schemas.microsoft.com/office/drawing/2014/main" id="{8E918D4A-B565-4436-B81D-19DAEA07F1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60078" y="4429980"/>
            <a:ext cx="3975204" cy="1427041"/>
          </a:xfrm>
          <a:noFill/>
        </p:spPr>
        <p:txBody>
          <a:bodyPr anchor="ctr"/>
          <a:lstStyle>
            <a:lvl1pPr marL="0" algn="ctr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23" name="Textplatzhalter 16">
            <a:extLst>
              <a:ext uri="{FF2B5EF4-FFF2-40B4-BE49-F238E27FC236}">
                <a16:creationId xmlns:a16="http://schemas.microsoft.com/office/drawing/2014/main" id="{155B6976-93EB-4DE9-BA55-A27EB5FFC34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55438" y="4429980"/>
            <a:ext cx="3975204" cy="1427041"/>
          </a:xfrm>
          <a:noFill/>
        </p:spPr>
        <p:txBody>
          <a:bodyPr anchor="ctr"/>
          <a:lstStyle>
            <a:lvl1pPr marL="0" algn="ctr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41779161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kurze Agenda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>
            <a:extLst>
              <a:ext uri="{FF2B5EF4-FFF2-40B4-BE49-F238E27FC236}">
                <a16:creationId xmlns:a16="http://schemas.microsoft.com/office/drawing/2014/main" id="{C8806BA8-FA42-446D-A2DE-20D26668E129}"/>
              </a:ext>
            </a:extLst>
          </p:cNvPr>
          <p:cNvSpPr/>
          <p:nvPr userDrawn="1"/>
        </p:nvSpPr>
        <p:spPr>
          <a:xfrm>
            <a:off x="6095999" y="0"/>
            <a:ext cx="6096000" cy="685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0BABB508-1F9A-4ED4-A2F4-0F0370AD8300}"/>
              </a:ext>
            </a:extLst>
          </p:cNvPr>
          <p:cNvSpPr>
            <a:spLocks noChangeAspect="1"/>
          </p:cNvSpPr>
          <p:nvPr userDrawn="1"/>
        </p:nvSpPr>
        <p:spPr>
          <a:xfrm>
            <a:off x="771517" y="3263643"/>
            <a:ext cx="1943108" cy="1944000"/>
          </a:xfrm>
          <a:custGeom>
            <a:avLst/>
            <a:gdLst/>
            <a:ahLst/>
            <a:cxnLst/>
            <a:rect l="l" t="t" r="r" b="b"/>
            <a:pathLst>
              <a:path w="6628130" h="6601459">
                <a:moveTo>
                  <a:pt x="6628070" y="0"/>
                </a:moveTo>
                <a:lnTo>
                  <a:pt x="0" y="0"/>
                </a:lnTo>
                <a:lnTo>
                  <a:pt x="0" y="6601181"/>
                </a:lnTo>
                <a:lnTo>
                  <a:pt x="6628070" y="6601181"/>
                </a:lnTo>
                <a:lnTo>
                  <a:pt x="6628070" y="0"/>
                </a:lnTo>
                <a:close/>
              </a:path>
            </a:pathLst>
          </a:custGeom>
          <a:solidFill>
            <a:srgbClr val="CF0027"/>
          </a:solidFill>
          <a:ln>
            <a:solidFill>
              <a:schemeClr val="tx2"/>
            </a:solidFill>
          </a:ln>
        </p:spPr>
        <p:txBody>
          <a:bodyPr wrap="square" lIns="0" tIns="0" rIns="0" bIns="0" rtlCol="0"/>
          <a:lstStyle/>
          <a:p>
            <a:endParaRPr sz="1351" dirty="0"/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C41188AE-038A-4297-A4AE-821DB316A7E2}"/>
              </a:ext>
            </a:extLst>
          </p:cNvPr>
          <p:cNvSpPr txBox="1"/>
          <p:nvPr userDrawn="1"/>
        </p:nvSpPr>
        <p:spPr>
          <a:xfrm>
            <a:off x="762000" y="754557"/>
            <a:ext cx="5334000" cy="4120488"/>
          </a:xfrm>
          <a:prstGeom prst="rect">
            <a:avLst/>
          </a:prstGeom>
        </p:spPr>
        <p:txBody>
          <a:bodyPr vert="horz" wrap="square" lIns="0" tIns="13971" rIns="0" bIns="0" rtlCol="0">
            <a:spAutoFit/>
          </a:bodyPr>
          <a:lstStyle/>
          <a:p>
            <a:pPr marL="12700">
              <a:spcBef>
                <a:spcPts val="111"/>
              </a:spcBef>
            </a:pPr>
            <a:r>
              <a:rPr lang="de-DE" sz="8000" b="1" spc="300" dirty="0">
                <a:cs typeface="Arial Black" panose="020B0604020202020204" pitchFamily="34" charset="0"/>
              </a:rPr>
              <a:t>WAS</a:t>
            </a:r>
          </a:p>
          <a:p>
            <a:pPr marL="12700">
              <a:spcBef>
                <a:spcPts val="111"/>
              </a:spcBef>
            </a:pPr>
            <a:r>
              <a:rPr lang="de-DE" sz="8000" b="1" spc="300" dirty="0">
                <a:cs typeface="Arial Black" panose="020B0604020202020204" pitchFamily="34" charset="0"/>
              </a:rPr>
              <a:t>KOMMT</a:t>
            </a:r>
          </a:p>
          <a:p>
            <a:pPr marL="12700">
              <a:lnSpc>
                <a:spcPct val="150000"/>
              </a:lnSpc>
              <a:spcBef>
                <a:spcPts val="111"/>
              </a:spcBef>
            </a:pPr>
            <a:r>
              <a:rPr lang="de-DE" sz="8000" b="1" spc="300" dirty="0">
                <a:cs typeface="Arial Black" panose="020B0604020202020204" pitchFamily="34" charset="0"/>
              </a:rPr>
              <a:t> JETZT?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D91CC83-99C4-41A2-AB8C-F2FCC6E6CE14}"/>
              </a:ext>
            </a:extLst>
          </p:cNvPr>
          <p:cNvSpPr txBox="1"/>
          <p:nvPr userDrawn="1"/>
        </p:nvSpPr>
        <p:spPr>
          <a:xfrm>
            <a:off x="3105600" y="3208805"/>
            <a:ext cx="194310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2400" b="1" cap="all" baseline="0" dirty="0"/>
              <a:t>Eigentlich</a:t>
            </a:r>
          </a:p>
        </p:txBody>
      </p:sp>
      <p:sp>
        <p:nvSpPr>
          <p:cNvPr id="14" name="Fußzeilenplatzhalter 13">
            <a:extLst>
              <a:ext uri="{FF2B5EF4-FFF2-40B4-BE49-F238E27FC236}">
                <a16:creationId xmlns:a16="http://schemas.microsoft.com/office/drawing/2014/main" id="{33EA0338-C318-482F-98C1-9DDED107C8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Vertraulich, Streng vertraulich</a:t>
            </a:r>
          </a:p>
        </p:txBody>
      </p:sp>
      <p:sp>
        <p:nvSpPr>
          <p:cNvPr id="15" name="Foliennummernplatzhalter 14">
            <a:extLst>
              <a:ext uri="{FF2B5EF4-FFF2-40B4-BE49-F238E27FC236}">
                <a16:creationId xmlns:a16="http://schemas.microsoft.com/office/drawing/2014/main" id="{EBA1DD31-CD81-40B0-BE9E-98FBC944EF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1130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lange Agenda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>
            <a:extLst>
              <a:ext uri="{FF2B5EF4-FFF2-40B4-BE49-F238E27FC236}">
                <a16:creationId xmlns:a16="http://schemas.microsoft.com/office/drawing/2014/main" id="{C8806BA8-FA42-446D-A2DE-20D26668E129}"/>
              </a:ext>
            </a:extLst>
          </p:cNvPr>
          <p:cNvSpPr/>
          <p:nvPr userDrawn="1"/>
        </p:nvSpPr>
        <p:spPr>
          <a:xfrm>
            <a:off x="4128655" y="0"/>
            <a:ext cx="8063344" cy="685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0BABB508-1F9A-4ED4-A2F4-0F0370AD8300}"/>
              </a:ext>
            </a:extLst>
          </p:cNvPr>
          <p:cNvSpPr>
            <a:spLocks noChangeAspect="1"/>
          </p:cNvSpPr>
          <p:nvPr userDrawn="1"/>
        </p:nvSpPr>
        <p:spPr>
          <a:xfrm>
            <a:off x="771518" y="3037862"/>
            <a:ext cx="1295419" cy="1296014"/>
          </a:xfrm>
          <a:custGeom>
            <a:avLst/>
            <a:gdLst/>
            <a:ahLst/>
            <a:cxnLst/>
            <a:rect l="l" t="t" r="r" b="b"/>
            <a:pathLst>
              <a:path w="6628130" h="6601459">
                <a:moveTo>
                  <a:pt x="6628070" y="0"/>
                </a:moveTo>
                <a:lnTo>
                  <a:pt x="0" y="0"/>
                </a:lnTo>
                <a:lnTo>
                  <a:pt x="0" y="6601181"/>
                </a:lnTo>
                <a:lnTo>
                  <a:pt x="6628070" y="6601181"/>
                </a:lnTo>
                <a:lnTo>
                  <a:pt x="6628070" y="0"/>
                </a:lnTo>
                <a:close/>
              </a:path>
            </a:pathLst>
          </a:custGeom>
          <a:solidFill>
            <a:srgbClr val="CF0027"/>
          </a:solidFill>
          <a:ln>
            <a:solidFill>
              <a:schemeClr val="tx2"/>
            </a:solidFill>
          </a:ln>
        </p:spPr>
        <p:txBody>
          <a:bodyPr wrap="square" lIns="0" tIns="0" rIns="0" bIns="0" rtlCol="0"/>
          <a:lstStyle/>
          <a:p>
            <a:endParaRPr sz="1351" dirty="0"/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C41188AE-038A-4297-A4AE-821DB316A7E2}"/>
              </a:ext>
            </a:extLst>
          </p:cNvPr>
          <p:cNvSpPr txBox="1"/>
          <p:nvPr userDrawn="1"/>
        </p:nvSpPr>
        <p:spPr>
          <a:xfrm>
            <a:off x="762000" y="1294886"/>
            <a:ext cx="3366655" cy="2852320"/>
          </a:xfrm>
          <a:prstGeom prst="rect">
            <a:avLst/>
          </a:prstGeom>
        </p:spPr>
        <p:txBody>
          <a:bodyPr vert="horz" wrap="square" lIns="0" tIns="13971" rIns="0" bIns="0" rtlCol="0">
            <a:spAutoFit/>
          </a:bodyPr>
          <a:lstStyle/>
          <a:p>
            <a:pPr marL="12700">
              <a:spcBef>
                <a:spcPts val="111"/>
              </a:spcBef>
            </a:pPr>
            <a:r>
              <a:rPr lang="de-DE" sz="4800" b="1" spc="300" dirty="0">
                <a:cs typeface="Arial Black" panose="020B0604020202020204" pitchFamily="34" charset="0"/>
              </a:rPr>
              <a:t>WAS</a:t>
            </a:r>
          </a:p>
          <a:p>
            <a:pPr marL="12700">
              <a:spcBef>
                <a:spcPts val="111"/>
              </a:spcBef>
            </a:pPr>
            <a:r>
              <a:rPr lang="de-DE" sz="4800" b="1" spc="300" dirty="0">
                <a:cs typeface="Arial Black" panose="020B0604020202020204" pitchFamily="34" charset="0"/>
              </a:rPr>
              <a:t>KOMMT</a:t>
            </a:r>
          </a:p>
          <a:p>
            <a:pPr marL="12700">
              <a:lnSpc>
                <a:spcPct val="150000"/>
              </a:lnSpc>
              <a:spcBef>
                <a:spcPts val="111"/>
              </a:spcBef>
            </a:pPr>
            <a:r>
              <a:rPr lang="de-DE" sz="6600" b="1" spc="300" dirty="0">
                <a:cs typeface="Arial Black" panose="020B0604020202020204" pitchFamily="34" charset="0"/>
              </a:rPr>
              <a:t> </a:t>
            </a:r>
            <a:r>
              <a:rPr lang="de-DE" sz="4800" b="1" spc="300" dirty="0">
                <a:cs typeface="Arial Black" panose="020B0604020202020204" pitchFamily="34" charset="0"/>
              </a:rPr>
              <a:t>JETZT?</a:t>
            </a:r>
            <a:endParaRPr lang="de-DE" sz="6600" b="1" spc="300" dirty="0">
              <a:cs typeface="Arial Black" panose="020B06040202020202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D91CC83-99C4-41A2-AB8C-F2FCC6E6CE14}"/>
              </a:ext>
            </a:extLst>
          </p:cNvPr>
          <p:cNvSpPr txBox="1"/>
          <p:nvPr userDrawn="1"/>
        </p:nvSpPr>
        <p:spPr>
          <a:xfrm>
            <a:off x="2309813" y="3003549"/>
            <a:ext cx="141403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b="1" cap="all" baseline="0" dirty="0"/>
              <a:t>Eigentlich</a:t>
            </a:r>
          </a:p>
        </p:txBody>
      </p:sp>
      <p:sp>
        <p:nvSpPr>
          <p:cNvPr id="14" name="Fußzeilenplatzhalter 13">
            <a:extLst>
              <a:ext uri="{FF2B5EF4-FFF2-40B4-BE49-F238E27FC236}">
                <a16:creationId xmlns:a16="http://schemas.microsoft.com/office/drawing/2014/main" id="{33EA0338-C318-482F-98C1-9DDED107C8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Vertraulich, Streng vertraulich</a:t>
            </a:r>
          </a:p>
        </p:txBody>
      </p:sp>
      <p:sp>
        <p:nvSpPr>
          <p:cNvPr id="15" name="Foliennummernplatzhalter 14">
            <a:extLst>
              <a:ext uri="{FF2B5EF4-FFF2-40B4-BE49-F238E27FC236}">
                <a16:creationId xmlns:a16="http://schemas.microsoft.com/office/drawing/2014/main" id="{EBA1DD31-CD81-40B0-BE9E-98FBC944EF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36242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4" name="Fußzeilenplatzhalter 13">
            <a:extLst>
              <a:ext uri="{FF2B5EF4-FFF2-40B4-BE49-F238E27FC236}">
                <a16:creationId xmlns:a16="http://schemas.microsoft.com/office/drawing/2014/main" id="{7D790791-4DEA-4890-82E0-5E36E76F65E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15" name="Foliennummernplatzhalter 14">
            <a:extLst>
              <a:ext uri="{FF2B5EF4-FFF2-40B4-BE49-F238E27FC236}">
                <a16:creationId xmlns:a16="http://schemas.microsoft.com/office/drawing/2014/main" id="{F4917484-29D0-4980-B13E-0A7DF79983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1577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000" y="1435200"/>
            <a:ext cx="4946309" cy="5035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853DEA5-9637-41DA-88C0-83695E9C68E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64994" y="1435200"/>
            <a:ext cx="4952399" cy="5035200"/>
          </a:xfrm>
          <a:noFill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40EA46-596F-43FB-BC6A-854217819D3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4230D0-F474-4D4C-8A13-B403906D95E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5148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000" y="1435200"/>
            <a:ext cx="3292800" cy="5035200"/>
          </a:xfrm>
          <a:noFill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853DEA5-9637-41DA-88C0-83695E9C68E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60191" y="1435200"/>
            <a:ext cx="3292800" cy="5035200"/>
          </a:xfrm>
          <a:noFill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F9D295-46D0-4DC4-B846-BF2F1645B14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34612" y="1435200"/>
            <a:ext cx="3292800" cy="5035200"/>
          </a:xfrm>
          <a:noFill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D1A031B-8F56-4988-A489-7BB8D23CDAE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19FC6CE-F873-4A26-8A0C-C47DF11A968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9692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 +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9BCB59C7-0A3C-47DE-91D1-99578ED0DF9D}"/>
              </a:ext>
            </a:extLst>
          </p:cNvPr>
          <p:cNvSpPr/>
          <p:nvPr userDrawn="1"/>
        </p:nvSpPr>
        <p:spPr>
          <a:xfrm>
            <a:off x="0" y="6015600"/>
            <a:ext cx="11422800" cy="4608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000" y="1435199"/>
            <a:ext cx="10656000" cy="4196719"/>
          </a:xfrm>
        </p:spPr>
        <p:txBody>
          <a:bodyPr/>
          <a:lstStyle>
            <a:lvl1pPr>
              <a:lnSpc>
                <a:spcPct val="100000"/>
              </a:lnSpc>
              <a:spcBef>
                <a:spcPts val="800"/>
              </a:spcBef>
              <a:defRPr/>
            </a:lvl1pPr>
            <a:lvl2pPr>
              <a:lnSpc>
                <a:spcPct val="100000"/>
              </a:lnSpc>
              <a:spcBef>
                <a:spcPts val="800"/>
              </a:spcBef>
              <a:defRPr/>
            </a:lvl2pPr>
            <a:lvl3pPr>
              <a:lnSpc>
                <a:spcPct val="100000"/>
              </a:lnSpc>
              <a:spcBef>
                <a:spcPts val="800"/>
              </a:spcBef>
              <a:defRPr/>
            </a:lvl3pPr>
            <a:lvl4pPr>
              <a:lnSpc>
                <a:spcPct val="100000"/>
              </a:lnSpc>
              <a:spcBef>
                <a:spcPts val="800"/>
              </a:spcBef>
              <a:defRPr/>
            </a:lvl4pPr>
            <a:lvl5pPr>
              <a:lnSpc>
                <a:spcPct val="100000"/>
              </a:lnSpc>
              <a:spcBef>
                <a:spcPts val="800"/>
              </a:spcBef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D736DA5A-064C-4725-B847-21EDE68171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6015919"/>
            <a:ext cx="11424000" cy="460800"/>
          </a:xfrm>
          <a:noFill/>
        </p:spPr>
        <p:txBody>
          <a:bodyPr lIns="792000" rIns="180000" anchor="ctr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996D5677-1665-4726-8745-3090AFADBE1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3A69E66C-CFA3-4397-BD2C-D8CB2EA0647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CB4C7F5-0C72-44DA-9CEF-A4305476AE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746" y="6109200"/>
            <a:ext cx="299756" cy="2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261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2.emf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5787A0A2-978C-4C7F-A664-9A7EFC9362A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6"/>
            </p:custDataLst>
            <p:extLst>
              <p:ext uri="{D42A27DB-BD31-4B8C-83A1-F6EECF244321}">
                <p14:modId xmlns:p14="http://schemas.microsoft.com/office/powerpoint/2010/main" val="320737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7" imgW="592" imgH="595" progId="TCLayout.ActiveDocument.1">
                  <p:embed/>
                </p:oleObj>
              </mc:Choice>
              <mc:Fallback>
                <p:oleObj name="think-cell Folie" r:id="rId37" imgW="592" imgH="59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5787A0A2-978C-4C7F-A664-9A7EFC9362A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7999" y="344853"/>
            <a:ext cx="9120000" cy="672000"/>
          </a:xfrm>
          <a:prstGeom prst="rect">
            <a:avLst/>
          </a:prstGeom>
          <a:noFill/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noProof="0" dirty="0"/>
              <a:t>Mastertitelformat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7101" y="1435371"/>
            <a:ext cx="10655095" cy="5035028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endParaRPr lang="de-DE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 vert="vert270" lIns="0" tIns="0" rIns="0" bIns="0" rtlCol="0" anchor="ctr"/>
          <a:lstStyle>
            <a:lvl1pPr algn="l">
              <a:defRPr lang="en-US" sz="9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de-DE" dirty="0"/>
              <a:t>Vertraulich, Streng vertraulich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70400" y="6475200"/>
            <a:ext cx="168000" cy="382800"/>
          </a:xfrm>
          <a:prstGeom prst="rect">
            <a:avLst/>
          </a:prstGeom>
        </p:spPr>
        <p:txBody>
          <a:bodyPr vert="vert270" wrap="none" lIns="0" tIns="0" rIns="0" bIns="0" rtlCol="0" anchor="ctr"/>
          <a:lstStyle>
            <a:lvl1pPr algn="r">
              <a:defRPr sz="933">
                <a:solidFill>
                  <a:schemeClr val="tx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 dirty="0"/>
              <a:t> |</a:t>
            </a:r>
          </a:p>
        </p:txBody>
      </p:sp>
      <p:cxnSp>
        <p:nvCxnSpPr>
          <p:cNvPr id="9" name="Gerader Verbinder 5">
            <a:extLst>
              <a:ext uri="{FF2B5EF4-FFF2-40B4-BE49-F238E27FC236}">
                <a16:creationId xmlns:a16="http://schemas.microsoft.com/office/drawing/2014/main" id="{DA30C77D-0725-40E8-BDCA-47EF4E3CEC4F}"/>
              </a:ext>
            </a:extLst>
          </p:cNvPr>
          <p:cNvCxnSpPr>
            <a:cxnSpLocks/>
          </p:cNvCxnSpPr>
          <p:nvPr userDrawn="1"/>
        </p:nvCxnSpPr>
        <p:spPr>
          <a:xfrm>
            <a:off x="768000" y="1088853"/>
            <a:ext cx="11424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Grafik 77">
            <a:extLst>
              <a:ext uri="{FF2B5EF4-FFF2-40B4-BE49-F238E27FC236}">
                <a16:creationId xmlns:a16="http://schemas.microsoft.com/office/drawing/2014/main" id="{039FD0AF-ECA9-443C-8631-0F5672D07EFE}"/>
              </a:ext>
            </a:extLst>
          </p:cNvPr>
          <p:cNvPicPr>
            <a:picLocks noChangeAspect="1"/>
          </p:cNvPicPr>
          <p:nvPr userDrawn="1"/>
        </p:nvPicPr>
        <p:blipFill>
          <a:blip r:embed="rId3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51249" y="185649"/>
            <a:ext cx="1761600" cy="18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72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89" r:id="rId2"/>
    <p:sldLayoutId id="2147483690" r:id="rId3"/>
    <p:sldLayoutId id="2147483669" r:id="rId4"/>
    <p:sldLayoutId id="2147483691" r:id="rId5"/>
    <p:sldLayoutId id="2147483662" r:id="rId6"/>
    <p:sldLayoutId id="2147483670" r:id="rId7"/>
    <p:sldLayoutId id="2147483671" r:id="rId8"/>
    <p:sldLayoutId id="2147483672" r:id="rId9"/>
    <p:sldLayoutId id="2147483676" r:id="rId10"/>
    <p:sldLayoutId id="2147483677" r:id="rId11"/>
    <p:sldLayoutId id="2147483688" r:id="rId12"/>
    <p:sldLayoutId id="2147483666" r:id="rId13"/>
    <p:sldLayoutId id="2147483684" r:id="rId14"/>
    <p:sldLayoutId id="2147483663" r:id="rId15"/>
    <p:sldLayoutId id="2147483673" r:id="rId16"/>
    <p:sldLayoutId id="2147483679" r:id="rId17"/>
    <p:sldLayoutId id="2147483695" r:id="rId18"/>
    <p:sldLayoutId id="2147483692" r:id="rId19"/>
    <p:sldLayoutId id="2147483694" r:id="rId20"/>
    <p:sldLayoutId id="2147483698" r:id="rId21"/>
    <p:sldLayoutId id="2147483699" r:id="rId22"/>
    <p:sldLayoutId id="2147483674" r:id="rId23"/>
    <p:sldLayoutId id="2147483675" r:id="rId24"/>
    <p:sldLayoutId id="2147483696" r:id="rId25"/>
    <p:sldLayoutId id="2147483697" r:id="rId26"/>
    <p:sldLayoutId id="2147483703" r:id="rId27"/>
    <p:sldLayoutId id="2147483704" r:id="rId28"/>
    <p:sldLayoutId id="2147483705" r:id="rId29"/>
    <p:sldLayoutId id="2147483701" r:id="rId30"/>
    <p:sldLayoutId id="2147483706" r:id="rId31"/>
    <p:sldLayoutId id="2147483700" r:id="rId32"/>
    <p:sldLayoutId id="2147483683" r:id="rId33"/>
    <p:sldLayoutId id="2147483707" r:id="rId34"/>
  </p:sldLayoutIdLst>
  <p:hf hdr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00000"/>
        </a:lnSpc>
        <a:spcBef>
          <a:spcPts val="600"/>
        </a:spcBef>
        <a:buFontTx/>
        <a:buNone/>
        <a:defRPr sz="1400" b="1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914377" rtl="0" eaLnBrk="1" latinLnBrk="0" hangingPunct="1">
        <a:lnSpc>
          <a:spcPct val="100000"/>
        </a:lnSpc>
        <a:spcBef>
          <a:spcPts val="600"/>
        </a:spcBef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287993" indent="-287993" algn="l" defTabSz="914377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80000"/>
        <a:buFont typeface="Wingdings" panose="05000000000000000000" pitchFamily="2" charset="2"/>
        <a:buChar char="n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34988" indent="-266700" algn="l" defTabSz="914377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Arial Black" panose="020B0A04020102020204" pitchFamily="34" charset="0"/>
        <a:buChar char="─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03275" indent="-268288" algn="l" defTabSz="914377" rtl="0" eaLnBrk="1" latinLnBrk="0" hangingPunct="1">
        <a:lnSpc>
          <a:spcPct val="100000"/>
        </a:lnSpc>
        <a:spcBef>
          <a:spcPts val="800"/>
        </a:spcBef>
        <a:buClr>
          <a:schemeClr val="tx2"/>
        </a:buClr>
        <a:buFont typeface="Arial" panose="020B0604020202020204" pitchFamily="34" charset="0"/>
        <a:buChar char="─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803275" indent="0" algn="l" defTabSz="914377" rtl="0" eaLnBrk="1" latinLnBrk="0" hangingPunct="1">
        <a:lnSpc>
          <a:spcPct val="100000"/>
        </a:lnSpc>
        <a:spcBef>
          <a:spcPts val="800"/>
        </a:spcBef>
        <a:buClr>
          <a:schemeClr val="tx2"/>
        </a:buClr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247969" indent="-287993" algn="l" defTabSz="914377" rtl="0" eaLnBrk="1" latinLnBrk="0" hangingPunct="1">
        <a:lnSpc>
          <a:spcPct val="100000"/>
        </a:lnSpc>
        <a:spcBef>
          <a:spcPts val="800"/>
        </a:spcBef>
        <a:buClr>
          <a:schemeClr val="tx2"/>
        </a:buClr>
        <a:buFont typeface="Arial" panose="020B0604020202020204" pitchFamily="34" charset="0"/>
        <a:buChar char="─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47969" indent="-287993" algn="l" defTabSz="914377" rtl="0" eaLnBrk="1" latinLnBrk="0" hangingPunct="1">
        <a:lnSpc>
          <a:spcPct val="100000"/>
        </a:lnSpc>
        <a:spcBef>
          <a:spcPts val="800"/>
        </a:spcBef>
        <a:buClr>
          <a:schemeClr val="tx2"/>
        </a:buClr>
        <a:buFont typeface="Arial" panose="020B0604020202020204" pitchFamily="34" charset="0"/>
        <a:buChar char="─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247969" indent="-287993" algn="l" defTabSz="914377" rtl="0" eaLnBrk="1" latinLnBrk="0" hangingPunct="1">
        <a:lnSpc>
          <a:spcPct val="100000"/>
        </a:lnSpc>
        <a:spcBef>
          <a:spcPts val="800"/>
        </a:spcBef>
        <a:buClr>
          <a:schemeClr val="tx2"/>
        </a:buClr>
        <a:buFont typeface="Arial" panose="020B0604020202020204" pitchFamily="34" charset="0"/>
        <a:buChar char="─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80" userDrawn="1">
          <p15:clr>
            <a:srgbClr val="F26B43"/>
          </p15:clr>
        </p15:guide>
        <p15:guide id="2" pos="6235" userDrawn="1">
          <p15:clr>
            <a:srgbClr val="F26B43"/>
          </p15:clr>
        </p15:guide>
        <p15:guide id="3" orient="horz" pos="216" userDrawn="1">
          <p15:clr>
            <a:srgbClr val="F26B43"/>
          </p15:clr>
        </p15:guide>
        <p15:guide id="4" pos="480" userDrawn="1">
          <p15:clr>
            <a:srgbClr val="F26B43"/>
          </p15:clr>
        </p15:guide>
        <p15:guide id="5" pos="7200" userDrawn="1">
          <p15:clr>
            <a:srgbClr val="F26B43"/>
          </p15:clr>
        </p15:guide>
        <p15:guide id="6" orient="horz" pos="648" userDrawn="1">
          <p15:clr>
            <a:srgbClr val="F26B43"/>
          </p15:clr>
        </p15:guide>
        <p15:guide id="7" orient="horz" pos="904" userDrawn="1">
          <p15:clr>
            <a:srgbClr val="F26B43"/>
          </p15:clr>
        </p15:guide>
        <p15:guide id="8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Relationship Id="rId5" Type="http://schemas.openxmlformats.org/officeDocument/2006/relationships/hyperlink" Target="https://www.springboard.com/blog/software-engineering/coding-skills/" TargetMode="External"/><Relationship Id="rId4" Type="http://schemas.openxmlformats.org/officeDocument/2006/relationships/hyperlink" Target="https://killercoda.co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3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4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ftwebsolutions.com/resources/kubernetes-features-and-benefits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3I9PkvZ80BQ?feature=oembe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ftwebsolutions.com/resources/kubernetes-features-and-benefits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ftwebsolutions.com/resources/kubernetes-features-and-benefits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5.xml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5273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nhaltsplatzhalter 12" descr="Ein Bild, das Screenshot, Text, Person enthält.&#10;&#10;Automatisch generierte Beschreibung">
            <a:extLst>
              <a:ext uri="{FF2B5EF4-FFF2-40B4-BE49-F238E27FC236}">
                <a16:creationId xmlns:a16="http://schemas.microsoft.com/office/drawing/2014/main" id="{2B49FEDE-2693-1930-F667-DE37A59363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9" r="29439"/>
          <a:stretch/>
        </p:blipFill>
        <p:spPr/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C2A19D-3D49-4694-B1AF-C1CE65E03313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de-DE" b="0" dirty="0">
                <a:solidFill>
                  <a:srgbClr val="000000"/>
                </a:solidFill>
              </a:rPr>
              <a:t>Aufbauend auf der ersten Aufgabe, wollen wir nun unsere Anwendung in der Cloud deployen. </a:t>
            </a:r>
          </a:p>
          <a:p>
            <a:endParaRPr lang="de-DE" b="0" dirty="0">
              <a:solidFill>
                <a:srgbClr val="00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Ziel der Aufgabe:</a:t>
            </a:r>
          </a:p>
          <a:p>
            <a:r>
              <a:rPr lang="de-DE" b="0" dirty="0">
                <a:solidFill>
                  <a:srgbClr val="000000"/>
                </a:solidFill>
              </a:rPr>
              <a:t>Die Anwendung wird in einem neuen Namespace deployed. Für das Deployment wurde das Image aus der GitHub-Package-Registry verwendet. </a:t>
            </a:r>
          </a:p>
          <a:p>
            <a:endParaRPr lang="de-DE" b="0" dirty="0">
              <a:solidFill>
                <a:srgbClr val="000000"/>
              </a:solidFill>
            </a:endParaRPr>
          </a:p>
          <a:p>
            <a:r>
              <a:rPr lang="de-DE" dirty="0"/>
              <a:t>Vorab: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chemeClr val="tx1"/>
                </a:solidFill>
              </a:rPr>
              <a:t>Öffentlichen Zugriff auf das Image in der Registry gewähren.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chemeClr val="tx1"/>
                </a:solidFill>
              </a:rPr>
              <a:t>Auf </a:t>
            </a:r>
            <a:r>
              <a:rPr lang="de-DE" dirty="0">
                <a:solidFill>
                  <a:schemeClr val="tx1"/>
                </a:solidFill>
                <a:hlinkClick r:id="rId4"/>
              </a:rPr>
              <a:t>https://killercoda.com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b="0" dirty="0">
                <a:solidFill>
                  <a:schemeClr val="tx1"/>
                </a:solidFill>
              </a:rPr>
              <a:t>ein </a:t>
            </a:r>
            <a:r>
              <a:rPr lang="de-DE" b="0" dirty="0" err="1">
                <a:solidFill>
                  <a:schemeClr val="tx1"/>
                </a:solidFill>
              </a:rPr>
              <a:t>Kubernetes-Playground</a:t>
            </a:r>
            <a:r>
              <a:rPr lang="de-DE" b="0" dirty="0">
                <a:solidFill>
                  <a:schemeClr val="tx1"/>
                </a:solidFill>
              </a:rPr>
              <a:t> öffnen (</a:t>
            </a:r>
            <a:r>
              <a:rPr lang="de-DE" b="0" dirty="0" err="1">
                <a:solidFill>
                  <a:schemeClr val="tx1"/>
                </a:solidFill>
              </a:rPr>
              <a:t>login</a:t>
            </a:r>
            <a:r>
              <a:rPr lang="de-DE" b="0" dirty="0">
                <a:solidFill>
                  <a:schemeClr val="tx1"/>
                </a:solidFill>
              </a:rPr>
              <a:t> via GitHub möglich).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F4F2AD9-B146-4E00-9D75-0E112BE8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DD930C6-D256-4E11-BCC3-0AA7693ADF8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10</a:t>
            </a:fld>
            <a:r>
              <a:rPr lang="de-DE" dirty="0"/>
              <a:t> |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C0440845-A45A-F708-7791-5BD0852CE477}"/>
              </a:ext>
            </a:extLst>
          </p:cNvPr>
          <p:cNvSpPr txBox="1"/>
          <p:nvPr/>
        </p:nvSpPr>
        <p:spPr>
          <a:xfrm>
            <a:off x="8060948" y="6558878"/>
            <a:ext cx="40206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Quelle </a:t>
            </a:r>
            <a:r>
              <a:rPr lang="de-DE" sz="800" dirty="0">
                <a:hlinkClick r:id="rId5"/>
              </a:rPr>
              <a:t>https://www.springboard.com/blog/software-engineering/coding-skills/</a:t>
            </a:r>
            <a:r>
              <a:rPr lang="de-DE" sz="800" dirty="0"/>
              <a:t> 29.4.24</a:t>
            </a:r>
          </a:p>
        </p:txBody>
      </p:sp>
    </p:spTree>
    <p:extLst>
      <p:ext uri="{BB962C8B-B14F-4D97-AF65-F5344CB8AC3E}">
        <p14:creationId xmlns:p14="http://schemas.microsoft.com/office/powerpoint/2010/main" val="846926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4F2AD9-B146-4E00-9D75-0E112BE8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 – Schritt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C2A19D-3D49-4694-B1AF-C1CE65E03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sz="1200" dirty="0">
                <a:solidFill>
                  <a:schemeClr val="accent1"/>
                </a:solidFill>
              </a:rPr>
              <a:t>Ziel von Schritt 1:</a:t>
            </a:r>
          </a:p>
          <a:p>
            <a:r>
              <a:rPr lang="de-DE" sz="1000" b="0" dirty="0">
                <a:solidFill>
                  <a:schemeClr val="tx1"/>
                </a:solidFill>
              </a:rPr>
              <a:t>Das Docker-Image aus der GitHub-Package-Registry über Kommandozeilen-Befehle in einen neuen Namespace deployen.</a:t>
            </a:r>
          </a:p>
          <a:p>
            <a:r>
              <a:rPr lang="de-DE" sz="1200" dirty="0"/>
              <a:t>Folgendes ist zu tun: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000" b="0" dirty="0">
                <a:solidFill>
                  <a:schemeClr val="tx1"/>
                </a:solidFill>
              </a:rPr>
              <a:t>Einen neuen Namespace in </a:t>
            </a:r>
            <a:r>
              <a:rPr lang="de-DE" sz="1000" b="0" dirty="0" err="1">
                <a:solidFill>
                  <a:schemeClr val="tx1"/>
                </a:solidFill>
              </a:rPr>
              <a:t>Kubernetes</a:t>
            </a:r>
            <a:r>
              <a:rPr lang="de-DE" sz="1000" b="0" dirty="0">
                <a:solidFill>
                  <a:schemeClr val="tx1"/>
                </a:solidFill>
              </a:rPr>
              <a:t> anlegen</a:t>
            </a:r>
            <a:endParaRPr lang="de-DE" sz="1000" b="0" dirty="0">
              <a:solidFill>
                <a:schemeClr val="tx1"/>
              </a:solidFill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000" b="0" dirty="0">
                <a:solidFill>
                  <a:schemeClr val="tx1"/>
                </a:solidFill>
              </a:rPr>
              <a:t>Das Docker-Image über ein Deployment in den neuen Namespace deployen.</a:t>
            </a:r>
            <a:endParaRPr lang="de-DE" sz="1000" b="0" dirty="0">
              <a:solidFill>
                <a:schemeClr val="tx1"/>
              </a:solidFill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000" b="0" dirty="0">
                <a:solidFill>
                  <a:schemeClr val="tx1"/>
                </a:solidFill>
              </a:rPr>
              <a:t>Einen Service erzeugen, welcher das Deployment über einen </a:t>
            </a:r>
            <a:r>
              <a:rPr lang="de-DE" sz="1000" b="0" dirty="0" err="1">
                <a:solidFill>
                  <a:schemeClr val="tx1"/>
                </a:solidFill>
              </a:rPr>
              <a:t>NodePort</a:t>
            </a:r>
            <a:r>
              <a:rPr lang="de-DE" sz="1000" b="0" dirty="0">
                <a:solidFill>
                  <a:schemeClr val="tx1"/>
                </a:solidFill>
              </a:rPr>
              <a:t> von außen zugänglich macht.</a:t>
            </a:r>
          </a:p>
          <a:p>
            <a:r>
              <a:rPr lang="de-DE" sz="1200" dirty="0"/>
              <a:t>Tipps:</a:t>
            </a:r>
          </a:p>
          <a:p>
            <a:r>
              <a:rPr lang="de-DE" sz="1000" b="0" dirty="0">
                <a:solidFill>
                  <a:schemeClr val="tx1"/>
                </a:solidFill>
              </a:rPr>
              <a:t>Mit Argumenten an den Befehlen können einige Schritte gespart werden.</a:t>
            </a:r>
          </a:p>
          <a:p>
            <a:r>
              <a:rPr lang="de-DE" sz="1000" dirty="0">
                <a:solidFill>
                  <a:schemeClr val="tx1"/>
                </a:solidFill>
              </a:rPr>
              <a:t>-n </a:t>
            </a:r>
            <a:r>
              <a:rPr lang="de-DE" sz="1000" dirty="0" err="1">
                <a:solidFill>
                  <a:schemeClr val="tx1"/>
                </a:solidFill>
              </a:rPr>
              <a:t>petclinic</a:t>
            </a:r>
            <a:r>
              <a:rPr lang="de-DE" sz="1000" dirty="0">
                <a:solidFill>
                  <a:schemeClr val="tx1"/>
                </a:solidFill>
              </a:rPr>
              <a:t>  </a:t>
            </a:r>
            <a:r>
              <a:rPr lang="de-DE" sz="1000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de-DE" sz="1000" dirty="0">
                <a:solidFill>
                  <a:schemeClr val="tx1"/>
                </a:solidFill>
              </a:rPr>
              <a:t> </a:t>
            </a:r>
            <a:r>
              <a:rPr lang="de-DE" sz="1000" b="0" dirty="0">
                <a:solidFill>
                  <a:schemeClr val="tx1"/>
                </a:solidFill>
              </a:rPr>
              <a:t>gibt den Namespace für die Operation an.</a:t>
            </a:r>
          </a:p>
          <a:p>
            <a:r>
              <a:rPr lang="de-DE" sz="1000" dirty="0">
                <a:solidFill>
                  <a:schemeClr val="tx1"/>
                </a:solidFill>
              </a:rPr>
              <a:t>--</a:t>
            </a:r>
            <a:r>
              <a:rPr lang="de-DE" sz="1000" dirty="0" err="1">
                <a:solidFill>
                  <a:schemeClr val="tx1"/>
                </a:solidFill>
              </a:rPr>
              <a:t>selector</a:t>
            </a:r>
            <a:r>
              <a:rPr lang="de-DE" sz="1000" dirty="0">
                <a:solidFill>
                  <a:schemeClr val="tx1"/>
                </a:solidFill>
              </a:rPr>
              <a:t>=</a:t>
            </a:r>
            <a:r>
              <a:rPr lang="de-DE" sz="1000" dirty="0" err="1">
                <a:solidFill>
                  <a:schemeClr val="tx1"/>
                </a:solidFill>
              </a:rPr>
              <a:t>app</a:t>
            </a:r>
            <a:r>
              <a:rPr lang="de-DE" sz="1000" dirty="0">
                <a:solidFill>
                  <a:schemeClr val="tx1"/>
                </a:solidFill>
              </a:rPr>
              <a:t>=</a:t>
            </a:r>
            <a:r>
              <a:rPr lang="de-DE" sz="1000" dirty="0" err="1">
                <a:solidFill>
                  <a:schemeClr val="tx1"/>
                </a:solidFill>
              </a:rPr>
              <a:t>petclinic</a:t>
            </a:r>
            <a:r>
              <a:rPr lang="de-DE" sz="1000" dirty="0">
                <a:solidFill>
                  <a:schemeClr val="tx1"/>
                </a:solidFill>
              </a:rPr>
              <a:t> </a:t>
            </a:r>
            <a:r>
              <a:rPr lang="de-DE" sz="1000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de-DE" sz="1000" dirty="0">
                <a:solidFill>
                  <a:schemeClr val="tx1"/>
                </a:solidFill>
              </a:rPr>
              <a:t> </a:t>
            </a:r>
            <a:r>
              <a:rPr lang="de-DE" sz="1000" b="0" dirty="0">
                <a:solidFill>
                  <a:schemeClr val="tx1"/>
                </a:solidFill>
              </a:rPr>
              <a:t>legt den Selektor fest, um die Pods auszuwählen, die mit diesem Service verknüpft werden sollen.</a:t>
            </a:r>
          </a:p>
          <a:p>
            <a:r>
              <a:rPr lang="de-DE" sz="1000" dirty="0">
                <a:solidFill>
                  <a:schemeClr val="tx1"/>
                </a:solidFill>
              </a:rPr>
              <a:t>--</a:t>
            </a:r>
            <a:r>
              <a:rPr lang="de-DE" sz="1000" dirty="0" err="1">
                <a:solidFill>
                  <a:schemeClr val="tx1"/>
                </a:solidFill>
              </a:rPr>
              <a:t>replicas</a:t>
            </a:r>
            <a:r>
              <a:rPr lang="de-DE" sz="1000" dirty="0">
                <a:solidFill>
                  <a:schemeClr val="tx1"/>
                </a:solidFill>
              </a:rPr>
              <a:t>=1 </a:t>
            </a:r>
            <a:r>
              <a:rPr lang="de-DE" sz="1000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de-DE" sz="1000" dirty="0">
                <a:solidFill>
                  <a:schemeClr val="tx1"/>
                </a:solidFill>
              </a:rPr>
              <a:t> </a:t>
            </a:r>
            <a:r>
              <a:rPr lang="de-DE" sz="1000" b="0" dirty="0">
                <a:solidFill>
                  <a:schemeClr val="tx1"/>
                </a:solidFill>
              </a:rPr>
              <a:t>definiert die Anzahl der Replikate, die der Service verwalten soll. </a:t>
            </a:r>
          </a:p>
          <a:p>
            <a:r>
              <a:rPr lang="de-DE" sz="1000" dirty="0">
                <a:solidFill>
                  <a:schemeClr val="tx1"/>
                </a:solidFill>
              </a:rPr>
              <a:t>--type=</a:t>
            </a:r>
            <a:r>
              <a:rPr lang="de-DE" sz="1000" dirty="0" err="1">
                <a:solidFill>
                  <a:schemeClr val="tx1"/>
                </a:solidFill>
              </a:rPr>
              <a:t>NodePort</a:t>
            </a:r>
            <a:r>
              <a:rPr lang="de-DE" sz="1000" dirty="0">
                <a:solidFill>
                  <a:schemeClr val="tx1"/>
                </a:solidFill>
              </a:rPr>
              <a:t> </a:t>
            </a:r>
            <a:r>
              <a:rPr lang="de-DE" sz="1000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de-DE" sz="1000" dirty="0">
                <a:solidFill>
                  <a:schemeClr val="tx1"/>
                </a:solidFill>
              </a:rPr>
              <a:t> </a:t>
            </a:r>
            <a:r>
              <a:rPr lang="de-DE" sz="1000" b="0" dirty="0">
                <a:solidFill>
                  <a:schemeClr val="tx1"/>
                </a:solidFill>
              </a:rPr>
              <a:t>definiert den Typ des Services. </a:t>
            </a:r>
            <a:r>
              <a:rPr lang="de-DE" sz="1000" b="0" dirty="0" err="1">
                <a:solidFill>
                  <a:schemeClr val="tx1"/>
                </a:solidFill>
              </a:rPr>
              <a:t>NodePort</a:t>
            </a:r>
            <a:r>
              <a:rPr lang="de-DE" sz="1000" b="0" dirty="0">
                <a:solidFill>
                  <a:schemeClr val="tx1"/>
                </a:solidFill>
              </a:rPr>
              <a:t> öffnet einen bestimmten Port auf allen Nodes im Cluster, um auf den Service zuzugreifen</a:t>
            </a:r>
            <a:r>
              <a:rPr lang="de-DE" sz="1000" dirty="0">
                <a:solidFill>
                  <a:schemeClr val="tx1"/>
                </a:solidFill>
              </a:rPr>
              <a:t>.</a:t>
            </a:r>
          </a:p>
          <a:p>
            <a:r>
              <a:rPr lang="de-DE" sz="1000" dirty="0">
                <a:solidFill>
                  <a:schemeClr val="tx1"/>
                </a:solidFill>
              </a:rPr>
              <a:t>--</a:t>
            </a:r>
            <a:r>
              <a:rPr lang="de-DE" sz="1000" dirty="0" err="1">
                <a:solidFill>
                  <a:schemeClr val="tx1"/>
                </a:solidFill>
              </a:rPr>
              <a:t>port</a:t>
            </a:r>
            <a:r>
              <a:rPr lang="de-DE" sz="1000" dirty="0">
                <a:solidFill>
                  <a:schemeClr val="tx1"/>
                </a:solidFill>
              </a:rPr>
              <a:t>=8080 </a:t>
            </a:r>
            <a:r>
              <a:rPr lang="de-DE" sz="1000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de-DE" sz="1000" dirty="0">
                <a:solidFill>
                  <a:schemeClr val="tx1"/>
                </a:solidFill>
              </a:rPr>
              <a:t> </a:t>
            </a:r>
            <a:r>
              <a:rPr lang="de-DE" sz="1000" b="0" dirty="0">
                <a:solidFill>
                  <a:schemeClr val="tx1"/>
                </a:solidFill>
              </a:rPr>
              <a:t>definiert den Port, auf dem der Service im Cluster erreichbar sein wird</a:t>
            </a:r>
            <a:r>
              <a:rPr lang="de-DE" sz="1000" dirty="0">
                <a:solidFill>
                  <a:schemeClr val="tx1"/>
                </a:solidFill>
              </a:rPr>
              <a:t>.</a:t>
            </a:r>
          </a:p>
          <a:p>
            <a:r>
              <a:rPr lang="de-DE" sz="1000" dirty="0">
                <a:solidFill>
                  <a:schemeClr val="tx1"/>
                </a:solidFill>
              </a:rPr>
              <a:t>--target-</a:t>
            </a:r>
            <a:r>
              <a:rPr lang="de-DE" sz="1000" dirty="0" err="1">
                <a:solidFill>
                  <a:schemeClr val="tx1"/>
                </a:solidFill>
              </a:rPr>
              <a:t>port</a:t>
            </a:r>
            <a:r>
              <a:rPr lang="de-DE" sz="1000" dirty="0">
                <a:solidFill>
                  <a:schemeClr val="tx1"/>
                </a:solidFill>
              </a:rPr>
              <a:t>=8080 </a:t>
            </a:r>
            <a:r>
              <a:rPr lang="de-DE" sz="1000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de-DE" sz="1000" dirty="0">
                <a:solidFill>
                  <a:schemeClr val="tx1"/>
                </a:solidFill>
              </a:rPr>
              <a:t> </a:t>
            </a:r>
            <a:r>
              <a:rPr lang="de-DE" sz="1000" b="0" dirty="0">
                <a:solidFill>
                  <a:schemeClr val="tx1"/>
                </a:solidFill>
              </a:rPr>
              <a:t>definiert den </a:t>
            </a:r>
            <a:r>
              <a:rPr lang="de-DE" sz="1000" b="0" dirty="0" err="1">
                <a:solidFill>
                  <a:schemeClr val="tx1"/>
                </a:solidFill>
              </a:rPr>
              <a:t>Zielport</a:t>
            </a:r>
            <a:r>
              <a:rPr lang="de-DE" sz="1000" b="0" dirty="0">
                <a:solidFill>
                  <a:schemeClr val="tx1"/>
                </a:solidFill>
              </a:rPr>
              <a:t>, auf dem der Service Anfragen an die Pods weiterleitet.</a:t>
            </a:r>
          </a:p>
          <a:p>
            <a:pPr lvl="1" algn="ctr"/>
            <a:r>
              <a:rPr lang="de-DE" dirty="0"/>
              <a:t>Bei Fragen gerne Melden. Viel Spaß </a:t>
            </a:r>
            <a:r>
              <a:rPr lang="de-DE" dirty="0">
                <a:sym typeface="Wingdings" panose="05000000000000000000" pitchFamily="2" charset="2"/>
              </a:rPr>
              <a:t></a:t>
            </a:r>
            <a:endParaRPr lang="de-DE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b="0" dirty="0"/>
          </a:p>
          <a:p>
            <a:endParaRPr lang="de-DE" dirty="0"/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2B49FEDE-2693-1930-F667-DE37A59363A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89" t="35229" r="12239" b="8969"/>
          <a:stretch/>
        </p:blipFill>
        <p:spPr>
          <a:xfrm>
            <a:off x="0" y="0"/>
            <a:ext cx="6084000" cy="6858000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DD930C6-D256-4E11-BCC3-0AA7693ADF8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11</a:t>
            </a:fld>
            <a:r>
              <a:rPr lang="de-DE" dirty="0"/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3965219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ED1565E-253C-274F-DBA1-E94EE96C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Hinweis - Killercoda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FD80623A-5786-7FAE-BBA5-981A5799A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Zugriff auf die Anwendung:</a:t>
            </a:r>
          </a:p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A8A5998-7A9E-3F3F-D2D2-7B5662973C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12</a:t>
            </a:fld>
            <a:r>
              <a:rPr lang="de-DE"/>
              <a:t> |</a:t>
            </a:r>
            <a:endParaRPr lang="de-DE" dirty="0"/>
          </a:p>
        </p:txBody>
      </p:sp>
      <p:pic>
        <p:nvPicPr>
          <p:cNvPr id="10" name="Grafik 9" descr="Ein Bild, das Text, Screenshot, Software, Multimedia-Software enthält.&#10;&#10;Automatisch generierte Beschreibung">
            <a:extLst>
              <a:ext uri="{FF2B5EF4-FFF2-40B4-BE49-F238E27FC236}">
                <a16:creationId xmlns:a16="http://schemas.microsoft.com/office/drawing/2014/main" id="{A24A576A-D7A5-7B43-7D6F-AB253037E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01" y="2704869"/>
            <a:ext cx="5328899" cy="287382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11B387A-4F4C-7BA6-3B66-C23B4F76F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811" y="3533759"/>
            <a:ext cx="2029477" cy="17907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2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750586E6-866B-15C1-B449-E8661A97CD45}"/>
              </a:ext>
            </a:extLst>
          </p:cNvPr>
          <p:cNvCxnSpPr>
            <a:cxnSpLocks/>
          </p:cNvCxnSpPr>
          <p:nvPr/>
        </p:nvCxnSpPr>
        <p:spPr>
          <a:xfrm flipV="1">
            <a:off x="4446288" y="2838450"/>
            <a:ext cx="1516362" cy="695309"/>
          </a:xfrm>
          <a:prstGeom prst="straightConnector1">
            <a:avLst/>
          </a:prstGeom>
          <a:ln w="508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0E7275AA-904D-7E41-C1AC-815934A1A7F7}"/>
              </a:ext>
            </a:extLst>
          </p:cNvPr>
          <p:cNvCxnSpPr>
            <a:cxnSpLocks/>
          </p:cNvCxnSpPr>
          <p:nvPr/>
        </p:nvCxnSpPr>
        <p:spPr>
          <a:xfrm>
            <a:off x="6352050" y="2866909"/>
            <a:ext cx="1248900" cy="0"/>
          </a:xfrm>
          <a:prstGeom prst="straightConnector1">
            <a:avLst/>
          </a:prstGeom>
          <a:ln w="1270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A1784B8-C835-98B9-110D-8696E81E24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1435371"/>
            <a:ext cx="3425305" cy="2237736"/>
          </a:xfrm>
          <a:prstGeom prst="rect">
            <a:avLst/>
          </a:prstGeom>
        </p:spPr>
      </p:pic>
      <p:sp>
        <p:nvSpPr>
          <p:cNvPr id="23" name="Rechteck 22">
            <a:extLst>
              <a:ext uri="{FF2B5EF4-FFF2-40B4-BE49-F238E27FC236}">
                <a16:creationId xmlns:a16="http://schemas.microsoft.com/office/drawing/2014/main" id="{7B4157FE-3467-5B43-EEED-F4784E9F78C0}"/>
              </a:ext>
            </a:extLst>
          </p:cNvPr>
          <p:cNvSpPr/>
          <p:nvPr/>
        </p:nvSpPr>
        <p:spPr>
          <a:xfrm>
            <a:off x="8401050" y="2704869"/>
            <a:ext cx="1376024" cy="324081"/>
          </a:xfrm>
          <a:prstGeom prst="rect">
            <a:avLst/>
          </a:prstGeom>
          <a:noFill/>
          <a:ln w="50800"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</p:txBody>
      </p:sp>
      <p:pic>
        <p:nvPicPr>
          <p:cNvPr id="25" name="Grafik 24" descr="Ein Bild, das Text, Schrift, Screenshot, weiß enthält.&#10;&#10;Automatisch generierte Beschreibung">
            <a:extLst>
              <a:ext uri="{FF2B5EF4-FFF2-40B4-BE49-F238E27FC236}">
                <a16:creationId xmlns:a16="http://schemas.microsoft.com/office/drawing/2014/main" id="{E34156A3-BF18-7EF6-17EB-F487D67CB3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3300" y="4968227"/>
            <a:ext cx="2855903" cy="1275562"/>
          </a:xfrm>
          <a:prstGeom prst="rect">
            <a:avLst/>
          </a:prstGeom>
        </p:spPr>
      </p:pic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13DCB008-5A2D-CEB9-2A50-186650E6FB6B}"/>
              </a:ext>
            </a:extLst>
          </p:cNvPr>
          <p:cNvCxnSpPr>
            <a:cxnSpLocks/>
          </p:cNvCxnSpPr>
          <p:nvPr/>
        </p:nvCxnSpPr>
        <p:spPr>
          <a:xfrm>
            <a:off x="9561251" y="4048125"/>
            <a:ext cx="0" cy="737521"/>
          </a:xfrm>
          <a:prstGeom prst="straightConnector1">
            <a:avLst/>
          </a:prstGeom>
          <a:ln w="1270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862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2B49FEDE-2693-1930-F667-DE37A59363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3" t="33750" r="11800" b="10221"/>
          <a:stretch/>
        </p:blipFill>
        <p:spPr>
          <a:xfrm>
            <a:off x="6096000" y="0"/>
            <a:ext cx="6096905" cy="6858000"/>
          </a:xfr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C2A19D-3D49-4694-B1AF-C1CE65E03313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de-DE" sz="1200" dirty="0">
                <a:solidFill>
                  <a:srgbClr val="FF0000"/>
                </a:solidFill>
              </a:rPr>
              <a:t>Ziel von Schritt 2:</a:t>
            </a:r>
          </a:p>
          <a:p>
            <a:r>
              <a:rPr lang="de-DE" sz="1000" b="0" dirty="0">
                <a:solidFill>
                  <a:schemeClr val="tx1"/>
                </a:solidFill>
              </a:rPr>
              <a:t>Das Docker-Image aus der GitHub-Package-Registry über eine </a:t>
            </a:r>
            <a:r>
              <a:rPr lang="de-DE" sz="1000" b="0" dirty="0" err="1">
                <a:solidFill>
                  <a:schemeClr val="tx1"/>
                </a:solidFill>
              </a:rPr>
              <a:t>deploymen.yaml</a:t>
            </a:r>
            <a:r>
              <a:rPr lang="de-DE" sz="1000" b="0" dirty="0">
                <a:solidFill>
                  <a:schemeClr val="tx1"/>
                </a:solidFill>
              </a:rPr>
              <a:t>- Datei in einen neuen Namespace deployen.</a:t>
            </a:r>
          </a:p>
          <a:p>
            <a:r>
              <a:rPr lang="de-DE" sz="1200" dirty="0"/>
              <a:t>Folgendes ist zu tun: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000" b="0" dirty="0">
                <a:solidFill>
                  <a:schemeClr val="tx1"/>
                </a:solidFill>
              </a:rPr>
              <a:t>Das Deployment aus der vorherigen Aufgabe in eine </a:t>
            </a:r>
            <a:r>
              <a:rPr lang="de-DE" sz="1000" b="0" dirty="0" err="1">
                <a:solidFill>
                  <a:schemeClr val="tx1"/>
                </a:solidFill>
              </a:rPr>
              <a:t>deployment.yaml</a:t>
            </a:r>
            <a:r>
              <a:rPr lang="de-DE" sz="1000" b="0" dirty="0">
                <a:solidFill>
                  <a:schemeClr val="tx1"/>
                </a:solidFill>
              </a:rPr>
              <a:t>-Datei übertragen.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000" b="0" dirty="0">
                <a:solidFill>
                  <a:schemeClr val="tx1"/>
                </a:solidFill>
              </a:rPr>
              <a:t>Mithilfe der </a:t>
            </a:r>
            <a:r>
              <a:rPr lang="de-DE" sz="1000" b="0" dirty="0" err="1">
                <a:solidFill>
                  <a:schemeClr val="tx1"/>
                </a:solidFill>
              </a:rPr>
              <a:t>deployment.yaml</a:t>
            </a:r>
            <a:r>
              <a:rPr lang="de-DE" sz="1000" b="0" dirty="0">
                <a:solidFill>
                  <a:schemeClr val="tx1"/>
                </a:solidFill>
              </a:rPr>
              <a:t>-Datei die Anwendung im neuen Namespace deployen.</a:t>
            </a:r>
          </a:p>
          <a:p>
            <a:pPr marL="573743" lvl="2" indent="-285750">
              <a:buFont typeface="Arial" panose="020B0604020202020204" pitchFamily="34" charset="0"/>
              <a:buChar char="•"/>
            </a:pPr>
            <a:r>
              <a:rPr lang="de-DE" sz="1000" dirty="0"/>
              <a:t>Eine Vorlage der YAML-Datei findet ihr unter:</a:t>
            </a:r>
          </a:p>
          <a:p>
            <a:pPr lvl="3" indent="0">
              <a:buNone/>
            </a:pPr>
            <a:r>
              <a:rPr lang="de-DE" sz="1000" dirty="0" err="1"/>
              <a:t>p</a:t>
            </a:r>
            <a:r>
              <a:rPr lang="de-DE" sz="1000" b="0" dirty="0" err="1">
                <a:solidFill>
                  <a:schemeClr val="tx1"/>
                </a:solidFill>
              </a:rPr>
              <a:t>etclinic</a:t>
            </a:r>
            <a:r>
              <a:rPr lang="de-DE" sz="1000" b="0" dirty="0">
                <a:solidFill>
                  <a:schemeClr val="tx1"/>
                </a:solidFill>
              </a:rPr>
              <a:t>/</a:t>
            </a:r>
            <a:r>
              <a:rPr lang="de-DE" sz="1000" b="0" dirty="0" err="1">
                <a:solidFill>
                  <a:schemeClr val="tx1"/>
                </a:solidFill>
              </a:rPr>
              <a:t>kube</a:t>
            </a:r>
            <a:r>
              <a:rPr lang="de-DE" sz="1000" b="0" dirty="0">
                <a:solidFill>
                  <a:schemeClr val="tx1"/>
                </a:solidFill>
              </a:rPr>
              <a:t>-tools/</a:t>
            </a:r>
            <a:r>
              <a:rPr lang="de-DE" sz="1000" b="0" dirty="0" err="1">
                <a:solidFill>
                  <a:schemeClr val="tx1"/>
                </a:solidFill>
              </a:rPr>
              <a:t>petclinic</a:t>
            </a:r>
            <a:r>
              <a:rPr lang="de-DE" sz="1000" b="0" dirty="0">
                <a:solidFill>
                  <a:schemeClr val="tx1"/>
                </a:solidFill>
              </a:rPr>
              <a:t>/</a:t>
            </a:r>
            <a:r>
              <a:rPr lang="de-DE" sz="1000" b="0" dirty="0" err="1">
                <a:solidFill>
                  <a:schemeClr val="tx1"/>
                </a:solidFill>
              </a:rPr>
              <a:t>deployment.yaml</a:t>
            </a:r>
            <a:endParaRPr lang="de-DE" sz="1000" b="0" dirty="0">
              <a:solidFill>
                <a:schemeClr val="tx1"/>
              </a:solidFill>
            </a:endParaRPr>
          </a:p>
          <a:p>
            <a:endParaRPr lang="de-DE" b="0" dirty="0">
              <a:solidFill>
                <a:schemeClr val="tx1"/>
              </a:solidFill>
            </a:endParaRPr>
          </a:p>
          <a:p>
            <a:pPr lvl="3" indent="0">
              <a:buNone/>
            </a:pPr>
            <a:endParaRPr lang="de-DE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lvl="1" algn="ctr"/>
            <a:r>
              <a:rPr lang="de-DE" dirty="0"/>
              <a:t>Bei Fragen gerne Melden. Viel Spaß </a:t>
            </a:r>
            <a:r>
              <a:rPr lang="de-DE" dirty="0">
                <a:sym typeface="Wingdings" panose="05000000000000000000" pitchFamily="2" charset="2"/>
              </a:rPr>
              <a:t></a:t>
            </a:r>
            <a:endParaRPr lang="de-DE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b="0" dirty="0"/>
          </a:p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F4F2AD9-B146-4E00-9D75-0E112BE8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 – Schritt 2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DD930C6-D256-4E11-BCC3-0AA7693ADF8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13</a:t>
            </a:fld>
            <a:r>
              <a:rPr lang="de-DE" dirty="0"/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1938976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9B580A30-6FA9-4352-9430-3173F3ECAC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1909145D-34B0-4FCC-9EBB-8F37FCCD96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noProof="0" dirty="0"/>
              <a:t>Herzlichen Dank </a:t>
            </a:r>
          </a:p>
          <a:p>
            <a:pPr lvl="1"/>
            <a:r>
              <a:rPr lang="de-DE" noProof="0" dirty="0"/>
              <a:t>Wenn aus Technik Freundschaft wird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727922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7022F15F-0514-EBBA-8C3D-7572005B618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8365214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7022F15F-0514-EBBA-8C3D-7572005B61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137D0391-6B9F-F529-5BAA-28FD16D8A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Besprechung Aufgabe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5D8906-163C-8759-ED09-A21EA3AE7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tx1"/>
                </a:solidFill>
              </a:rPr>
              <a:t>Wer hat es geschafft?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tx1"/>
                </a:solidFill>
              </a:rPr>
              <a:t>Wo gab es Probleme?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tx1"/>
                </a:solidFill>
              </a:rPr>
              <a:t>War es zu schwer?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tx1"/>
                </a:solidFill>
              </a:rPr>
              <a:t>Nicht gut dokumentiert?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tx1"/>
                </a:solidFill>
              </a:rPr>
              <a:t>Sollen wir Teile davon jetzt nachholen?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F69C5AE-F687-610B-AF00-099C4718D2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2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3889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B40F3B70-A989-37A8-9EAD-CAB15343182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2609791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B40F3B70-A989-37A8-9EAD-CAB15343182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12EE3622-48FA-72CB-4049-BE88DC57B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Ubungo</a:t>
            </a:r>
            <a:r>
              <a:rPr lang="de-DE" dirty="0"/>
              <a:t> Flow-Game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BE6658-5C0E-40F4-AC13-C40CA2B13A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3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9959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713037F-9C9E-F569-AF16-7480F877F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de-DE" dirty="0" err="1"/>
              <a:t>Kubernetes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6218B0-6D81-425C-92D2-7E21D7428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de-DE" dirty="0"/>
              <a:t>Was</a:t>
            </a:r>
          </a:p>
          <a:p>
            <a:pPr lvl="5">
              <a:lnSpc>
                <a:spcPct val="90000"/>
              </a:lnSpc>
            </a:pPr>
            <a:r>
              <a:rPr lang="de-DE" sz="1400" dirty="0"/>
              <a:t>Open-Source-Plattform zur Automatisierung der Bereitstellung, Skalierung und Verwaltung von Containeranwendungen. </a:t>
            </a:r>
          </a:p>
          <a:p>
            <a:pPr lvl="5">
              <a:lnSpc>
                <a:spcPct val="90000"/>
              </a:lnSpc>
            </a:pPr>
            <a:r>
              <a:rPr lang="de-DE" sz="1400" dirty="0"/>
              <a:t>Ermöglicht es, Containeranwendungen in großen, dynamischen Umgebungen zu betreiben und zu verwalten</a:t>
            </a:r>
          </a:p>
          <a:p>
            <a:pPr>
              <a:lnSpc>
                <a:spcPct val="90000"/>
              </a:lnSpc>
            </a:pPr>
            <a:r>
              <a:rPr lang="de-DE" dirty="0"/>
              <a:t>Warum</a:t>
            </a:r>
          </a:p>
          <a:p>
            <a:pPr lvl="5">
              <a:lnSpc>
                <a:spcPct val="90000"/>
              </a:lnSpc>
            </a:pPr>
            <a:r>
              <a:rPr lang="de-DE" sz="1400" b="1" dirty="0"/>
              <a:t>Skalierbarkeit</a:t>
            </a:r>
            <a:r>
              <a:rPr lang="de-DE" sz="1400" dirty="0"/>
              <a:t>: Ermöglicht die einfache Skalierung von Anwendungen, um sich automatisch an die Nachfrage anzupassen.</a:t>
            </a:r>
          </a:p>
          <a:p>
            <a:pPr lvl="5">
              <a:lnSpc>
                <a:spcPct val="90000"/>
              </a:lnSpc>
            </a:pPr>
            <a:r>
              <a:rPr lang="de-DE" sz="1400" b="1" dirty="0"/>
              <a:t>Automatisierung</a:t>
            </a:r>
            <a:r>
              <a:rPr lang="de-DE" sz="1400" dirty="0"/>
              <a:t>: Automatisiert viele Aspekte der Bereitstellung und Verwaltung von Anwendungen, einschließlich des Rollouts von Updates, der Lastverteilung, der Self-Healing-Fähigkeiten und der Ressourcenverwaltung.</a:t>
            </a:r>
          </a:p>
          <a:p>
            <a:pPr lvl="5">
              <a:lnSpc>
                <a:spcPct val="90000"/>
              </a:lnSpc>
            </a:pPr>
            <a:r>
              <a:rPr lang="de-DE" sz="1400" b="1" dirty="0"/>
              <a:t>Portabilität</a:t>
            </a:r>
            <a:r>
              <a:rPr lang="de-DE" sz="1400" dirty="0"/>
              <a:t>: Bietet Portabilität für Anwendungen, sodass sie unabhängig von der zugrunde liegenden Infrastrukturumgebung bereitgestellt werden können.</a:t>
            </a:r>
          </a:p>
          <a:p>
            <a:pPr lvl="5">
              <a:lnSpc>
                <a:spcPct val="90000"/>
              </a:lnSpc>
            </a:pPr>
            <a:r>
              <a:rPr lang="de-DE" sz="1400" b="1" dirty="0"/>
              <a:t>Deklarative Konfiguration</a:t>
            </a:r>
            <a:r>
              <a:rPr lang="de-DE" sz="1400" dirty="0"/>
              <a:t>: Ermöglicht eine deklarative Konfiguration von Anwendungen, was eine konsistente und wiederholbare Bereitstellung ermöglicht.</a:t>
            </a:r>
          </a:p>
          <a:p>
            <a:pPr>
              <a:lnSpc>
                <a:spcPct val="90000"/>
              </a:lnSpc>
            </a:pPr>
            <a:endParaRPr lang="de-DE" dirty="0"/>
          </a:p>
        </p:txBody>
      </p:sp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ADA13D7B-42EF-17B2-0392-7264B74C9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5" t="500" r="11388" b="-27501"/>
          <a:stretch/>
        </p:blipFill>
        <p:spPr>
          <a:xfrm>
            <a:off x="0" y="0"/>
            <a:ext cx="6096000" cy="6858000"/>
          </a:xfrm>
          <a:noFill/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F6E4863-84F8-9F26-500D-65AEE57B096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wrap="none" anchor="ctr">
            <a:normAutofit/>
          </a:bodyPr>
          <a:lstStyle/>
          <a:p>
            <a:pPr>
              <a:spcAft>
                <a:spcPts val="600"/>
              </a:spcAft>
            </a:pPr>
            <a:fld id="{2D4267CB-7295-494A-8DBC-885A54EB61C7}" type="slidenum">
              <a:rPr lang="de-DE" smtClean="0"/>
              <a:pPr>
                <a:spcAft>
                  <a:spcPts val="600"/>
                </a:spcAft>
              </a:pPr>
              <a:t>4</a:t>
            </a:fld>
            <a:r>
              <a:rPr lang="de-DE"/>
              <a:t> |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473D67E-8849-1722-B0B1-255E46FA5F73}"/>
              </a:ext>
            </a:extLst>
          </p:cNvPr>
          <p:cNvSpPr txBox="1"/>
          <p:nvPr/>
        </p:nvSpPr>
        <p:spPr>
          <a:xfrm>
            <a:off x="153600" y="6475200"/>
            <a:ext cx="46875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Quelle: </a:t>
            </a:r>
            <a:r>
              <a:rPr lang="de-DE" sz="800" dirty="0">
                <a:hlinkClick r:id="rId3"/>
              </a:rPr>
              <a:t>https://www.softwebsolutions.com/resources/kubernetes-features-and-benefits.html</a:t>
            </a:r>
            <a:r>
              <a:rPr lang="de-DE" sz="800" dirty="0"/>
              <a:t> 29.4.24</a:t>
            </a:r>
          </a:p>
        </p:txBody>
      </p:sp>
    </p:spTree>
    <p:extLst>
      <p:ext uri="{BB962C8B-B14F-4D97-AF65-F5344CB8AC3E}">
        <p14:creationId xmlns:p14="http://schemas.microsoft.com/office/powerpoint/2010/main" val="27580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21DAAA03-A6D0-4948-997E-4F96260A4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Kubernetes</a:t>
            </a:r>
            <a:endParaRPr lang="de-DE" dirty="0"/>
          </a:p>
        </p:txBody>
      </p:sp>
      <p:pic>
        <p:nvPicPr>
          <p:cNvPr id="9" name="Onlinemedien 8" title="The Illustrated Children's Guide to Kubernetes">
            <a:hlinkClick r:id="" action="ppaction://media"/>
            <a:extLst>
              <a:ext uri="{FF2B5EF4-FFF2-40B4-BE49-F238E27FC236}">
                <a16:creationId xmlns:a16="http://schemas.microsoft.com/office/drawing/2014/main" id="{25756C7E-5DDE-EA06-A64D-EEDE60CAEA5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38300" y="1435100"/>
            <a:ext cx="8912225" cy="5035550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85989F-DDFC-7B71-FD4D-274F8C807D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5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6378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ADA13D7B-42EF-17B2-0392-7264B74C95B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0" t="500" r="11383" b="-27501"/>
          <a:stretch/>
        </p:blipFill>
        <p:spPr>
          <a:xfrm>
            <a:off x="6096000" y="0"/>
            <a:ext cx="6096905" cy="6858000"/>
          </a:xfrm>
          <a:noFill/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6218B0-6D81-425C-92D2-7E21D7428D79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de-DE" dirty="0"/>
              <a:t>Pods</a:t>
            </a:r>
          </a:p>
          <a:p>
            <a:pPr lvl="5">
              <a:lnSpc>
                <a:spcPct val="90000"/>
              </a:lnSpc>
            </a:pPr>
            <a:r>
              <a:rPr lang="de-DE" sz="1400" dirty="0"/>
              <a:t>Sind die kleinsten ausführbaren Einheiten, die Container oder Containergruppen enthalten.</a:t>
            </a:r>
          </a:p>
          <a:p>
            <a:pPr>
              <a:lnSpc>
                <a:spcPct val="90000"/>
              </a:lnSpc>
            </a:pPr>
            <a:r>
              <a:rPr lang="de-DE" dirty="0" err="1"/>
              <a:t>ReplicaSet</a:t>
            </a:r>
            <a:endParaRPr lang="de-DE" sz="1400" dirty="0"/>
          </a:p>
          <a:p>
            <a:pPr lvl="5">
              <a:lnSpc>
                <a:spcPct val="90000"/>
              </a:lnSpc>
            </a:pPr>
            <a:r>
              <a:rPr lang="de-DE" sz="1400" dirty="0"/>
              <a:t>Ein </a:t>
            </a:r>
            <a:r>
              <a:rPr lang="de-DE" sz="1400" dirty="0" err="1"/>
              <a:t>ReplicaSet</a:t>
            </a:r>
            <a:r>
              <a:rPr lang="de-DE" sz="1400" dirty="0"/>
              <a:t> ist eine </a:t>
            </a:r>
            <a:r>
              <a:rPr lang="de-DE" sz="1400" dirty="0" err="1"/>
              <a:t>Kubernetes</a:t>
            </a:r>
            <a:r>
              <a:rPr lang="de-DE" sz="1400" dirty="0"/>
              <a:t>-Ressource, die sicherstellt, dass eine bestimmte Anzahl identischer Pods ausgeführt wird, und ermöglicht dynamisches Skalieren, Rolling Updates und Rollbacks von Anwendungen in einem </a:t>
            </a:r>
            <a:r>
              <a:rPr lang="de-DE" sz="1400" dirty="0" err="1"/>
              <a:t>Kubernetes</a:t>
            </a:r>
            <a:r>
              <a:rPr lang="de-DE" sz="1400" dirty="0"/>
              <a:t>-Cluster.</a:t>
            </a:r>
          </a:p>
          <a:p>
            <a:pPr>
              <a:lnSpc>
                <a:spcPct val="90000"/>
              </a:lnSpc>
            </a:pPr>
            <a:r>
              <a:rPr lang="de-DE" dirty="0"/>
              <a:t>Deployments</a:t>
            </a:r>
          </a:p>
          <a:p>
            <a:pPr lvl="5">
              <a:lnSpc>
                <a:spcPct val="90000"/>
              </a:lnSpc>
            </a:pPr>
            <a:r>
              <a:rPr lang="de-DE" sz="1400" dirty="0"/>
              <a:t>Definieren, wie Pods erstellt und aktualisiert werden, und ermöglichen das Skalieren und Verwalten von Anwendungen.</a:t>
            </a:r>
          </a:p>
          <a:p>
            <a:pPr>
              <a:lnSpc>
                <a:spcPct val="90000"/>
              </a:lnSpc>
            </a:pPr>
            <a:r>
              <a:rPr lang="de-DE" dirty="0"/>
              <a:t>Services</a:t>
            </a:r>
          </a:p>
          <a:p>
            <a:pPr marL="803275" marR="0" lvl="5" indent="0" algn="l" defTabSz="914377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A0029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sz="1400" dirty="0"/>
              <a:t>Bieten stabile Netzwerkendpunkte für Gruppen von Pods und ermöglichen es, auf Anwendungen innerhalb des Clusters zuzugreifen, unabhängig davon, welche Pods gerade aktiv sind.</a:t>
            </a:r>
          </a:p>
          <a:p>
            <a:pPr>
              <a:lnSpc>
                <a:spcPct val="90000"/>
              </a:lnSpc>
            </a:pPr>
            <a:r>
              <a:rPr lang="de-DE" dirty="0"/>
              <a:t>Namespaces</a:t>
            </a:r>
          </a:p>
          <a:p>
            <a:pPr marL="803275" marR="0" lvl="5" indent="0" algn="l" defTabSz="914377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A0029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sz="1400" dirty="0"/>
              <a:t>Dienen dazu, Ressourcen zu organisieren, zu isolieren und zu verwalten. Ermöglicht eine bessere Organisation, Verwaltung und Sicherheit von Ressourcen innerhalb eines Clusters, indem eine logische Trennung und Partitionierung ermöglicht wird.</a:t>
            </a:r>
          </a:p>
          <a:p>
            <a:pPr>
              <a:lnSpc>
                <a:spcPct val="90000"/>
              </a:lnSpc>
            </a:pP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713037F-9C9E-F569-AF16-7480F877F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de-DE" dirty="0" err="1"/>
              <a:t>Kubernetes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F6E4863-84F8-9F26-500D-65AEE57B096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wrap="none" anchor="ctr">
            <a:normAutofit/>
          </a:bodyPr>
          <a:lstStyle/>
          <a:p>
            <a:pPr>
              <a:spcAft>
                <a:spcPts val="600"/>
              </a:spcAft>
            </a:pPr>
            <a:fld id="{2D4267CB-7295-494A-8DBC-885A54EB61C7}" type="slidenum">
              <a:rPr lang="de-DE" smtClean="0"/>
              <a:pPr>
                <a:spcAft>
                  <a:spcPts val="600"/>
                </a:spcAft>
              </a:pPr>
              <a:t>6</a:t>
            </a:fld>
            <a:r>
              <a:rPr lang="de-DE"/>
              <a:t> |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473D67E-8849-1722-B0B1-255E46FA5F73}"/>
              </a:ext>
            </a:extLst>
          </p:cNvPr>
          <p:cNvSpPr txBox="1"/>
          <p:nvPr/>
        </p:nvSpPr>
        <p:spPr>
          <a:xfrm>
            <a:off x="7394098" y="6475200"/>
            <a:ext cx="46875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Quelle: </a:t>
            </a:r>
            <a:r>
              <a:rPr lang="de-DE" sz="800" dirty="0">
                <a:hlinkClick r:id="rId3"/>
              </a:rPr>
              <a:t>https://www.softwebsolutions.com/resources/kubernetes-features-and-benefits.html</a:t>
            </a:r>
            <a:r>
              <a:rPr lang="de-DE" sz="800" dirty="0"/>
              <a:t> 29.4.24</a:t>
            </a:r>
          </a:p>
        </p:txBody>
      </p:sp>
    </p:spTree>
    <p:extLst>
      <p:ext uri="{BB962C8B-B14F-4D97-AF65-F5344CB8AC3E}">
        <p14:creationId xmlns:p14="http://schemas.microsoft.com/office/powerpoint/2010/main" val="1427290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713037F-9C9E-F569-AF16-7480F877F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de-DE" dirty="0" err="1"/>
              <a:t>Kubernetes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6218B0-6D81-425C-92D2-7E21D7428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de-DE" dirty="0"/>
              <a:t>Wie</a:t>
            </a:r>
          </a:p>
          <a:p>
            <a:pPr lvl="5">
              <a:lnSpc>
                <a:spcPct val="90000"/>
              </a:lnSpc>
            </a:pPr>
            <a:r>
              <a:rPr lang="de-DE" sz="1300" b="1" dirty="0" err="1"/>
              <a:t>kubectl</a:t>
            </a:r>
            <a:r>
              <a:rPr lang="de-DE" sz="1300" dirty="0"/>
              <a:t> – Kommandozeilenwerkzeug, welches zur Interaktion mit </a:t>
            </a:r>
            <a:r>
              <a:rPr lang="de-DE" sz="1300" dirty="0" err="1"/>
              <a:t>Kubernetes</a:t>
            </a:r>
            <a:r>
              <a:rPr lang="de-DE" sz="1300" dirty="0"/>
              <a:t>-Clustern verwendet wird. Primäres Werkzeug für Entwickler und Administratoren, um </a:t>
            </a:r>
            <a:r>
              <a:rPr lang="de-DE" sz="1300" dirty="0" err="1"/>
              <a:t>Kubernetes</a:t>
            </a:r>
            <a:r>
              <a:rPr lang="de-DE" sz="1300" dirty="0"/>
              <a:t>-Ressourcen zu verwalten. </a:t>
            </a:r>
          </a:p>
          <a:p>
            <a:pPr lvl="5">
              <a:lnSpc>
                <a:spcPct val="90000"/>
              </a:lnSpc>
            </a:pPr>
            <a:r>
              <a:rPr lang="de-DE" sz="1300" b="1" dirty="0" err="1"/>
              <a:t>kubectl</a:t>
            </a:r>
            <a:r>
              <a:rPr lang="de-DE" sz="1300" b="1" dirty="0"/>
              <a:t> </a:t>
            </a:r>
            <a:r>
              <a:rPr lang="de-DE" sz="1300" b="1" dirty="0" err="1"/>
              <a:t>get</a:t>
            </a:r>
            <a:r>
              <a:rPr lang="de-DE" sz="1300" b="1" dirty="0"/>
              <a:t> </a:t>
            </a:r>
            <a:r>
              <a:rPr lang="de-DE" sz="1300" dirty="0"/>
              <a:t>- Informationen zu </a:t>
            </a:r>
            <a:r>
              <a:rPr lang="de-DE" sz="1300" dirty="0" err="1"/>
              <a:t>Kubernetes</a:t>
            </a:r>
            <a:r>
              <a:rPr lang="de-DE" sz="1300" dirty="0"/>
              <a:t>-Ressourcen abrufen, wie zum Beispiel Pods, Services, Deployments, etc. </a:t>
            </a:r>
          </a:p>
          <a:p>
            <a:pPr lvl="5">
              <a:lnSpc>
                <a:spcPct val="90000"/>
              </a:lnSpc>
            </a:pPr>
            <a:r>
              <a:rPr lang="de-DE" sz="1300" b="1" dirty="0" err="1">
                <a:solidFill>
                  <a:schemeClr val="tx2"/>
                </a:solidFill>
              </a:rPr>
              <a:t>kubectl</a:t>
            </a:r>
            <a:r>
              <a:rPr lang="de-DE" sz="1300" b="1" dirty="0">
                <a:solidFill>
                  <a:schemeClr val="tx2"/>
                </a:solidFill>
              </a:rPr>
              <a:t> </a:t>
            </a:r>
            <a:r>
              <a:rPr lang="de-DE" sz="1300" b="1" dirty="0" err="1">
                <a:solidFill>
                  <a:schemeClr val="tx2"/>
                </a:solidFill>
              </a:rPr>
              <a:t>get</a:t>
            </a:r>
            <a:r>
              <a:rPr lang="de-DE" sz="1300" b="1" dirty="0">
                <a:solidFill>
                  <a:schemeClr val="tx2"/>
                </a:solidFill>
              </a:rPr>
              <a:t> </a:t>
            </a:r>
            <a:r>
              <a:rPr lang="de-DE" sz="1300" b="1" dirty="0" err="1">
                <a:solidFill>
                  <a:schemeClr val="tx2"/>
                </a:solidFill>
              </a:rPr>
              <a:t>pods</a:t>
            </a:r>
            <a:endParaRPr lang="de-DE" sz="1300" b="1" dirty="0">
              <a:solidFill>
                <a:schemeClr val="tx2"/>
              </a:solidFill>
            </a:endParaRPr>
          </a:p>
          <a:p>
            <a:pPr lvl="5">
              <a:lnSpc>
                <a:spcPct val="90000"/>
              </a:lnSpc>
            </a:pPr>
            <a:r>
              <a:rPr lang="de-DE" sz="1300" b="1" dirty="0" err="1"/>
              <a:t>kubectl</a:t>
            </a:r>
            <a:r>
              <a:rPr lang="de-DE" sz="1300" b="1" dirty="0"/>
              <a:t> </a:t>
            </a:r>
            <a:r>
              <a:rPr lang="de-DE" sz="1300" b="1" dirty="0" err="1"/>
              <a:t>create</a:t>
            </a:r>
            <a:r>
              <a:rPr lang="de-DE" sz="1300" b="1" dirty="0"/>
              <a:t> </a:t>
            </a:r>
            <a:r>
              <a:rPr lang="de-DE" sz="1300" dirty="0"/>
              <a:t>– Neue </a:t>
            </a:r>
            <a:r>
              <a:rPr lang="de-DE" sz="1300" dirty="0" err="1"/>
              <a:t>Kubernetes</a:t>
            </a:r>
            <a:r>
              <a:rPr lang="de-DE" sz="1300" dirty="0"/>
              <a:t>-Ressourcen (Pods, Services, Deployments, usw.) erstellen. </a:t>
            </a:r>
          </a:p>
          <a:p>
            <a:pPr lvl="5">
              <a:lnSpc>
                <a:spcPct val="90000"/>
              </a:lnSpc>
            </a:pPr>
            <a:r>
              <a:rPr lang="de-DE" sz="1300" b="1" dirty="0" err="1">
                <a:solidFill>
                  <a:schemeClr val="tx2"/>
                </a:solidFill>
              </a:rPr>
              <a:t>kubectl</a:t>
            </a:r>
            <a:r>
              <a:rPr lang="de-DE" sz="1300" b="1" dirty="0">
                <a:solidFill>
                  <a:schemeClr val="tx2"/>
                </a:solidFill>
              </a:rPr>
              <a:t> </a:t>
            </a:r>
            <a:r>
              <a:rPr lang="de-DE" sz="1300" b="1" dirty="0" err="1">
                <a:solidFill>
                  <a:schemeClr val="tx2"/>
                </a:solidFill>
              </a:rPr>
              <a:t>create</a:t>
            </a:r>
            <a:r>
              <a:rPr lang="de-DE" sz="1300" b="1" dirty="0">
                <a:solidFill>
                  <a:schemeClr val="tx2"/>
                </a:solidFill>
              </a:rPr>
              <a:t> </a:t>
            </a:r>
            <a:r>
              <a:rPr lang="de-DE" sz="1300" b="1" dirty="0" err="1">
                <a:solidFill>
                  <a:schemeClr val="tx2"/>
                </a:solidFill>
              </a:rPr>
              <a:t>deployment</a:t>
            </a:r>
            <a:r>
              <a:rPr lang="de-DE" sz="1300" b="1" dirty="0">
                <a:solidFill>
                  <a:schemeClr val="tx2"/>
                </a:solidFill>
              </a:rPr>
              <a:t> </a:t>
            </a:r>
            <a:r>
              <a:rPr lang="de-DE" sz="1300" b="1" dirty="0" err="1">
                <a:solidFill>
                  <a:schemeClr val="tx2"/>
                </a:solidFill>
              </a:rPr>
              <a:t>my-deployment</a:t>
            </a:r>
            <a:r>
              <a:rPr lang="de-DE" sz="1300" b="1" dirty="0">
                <a:solidFill>
                  <a:schemeClr val="tx2"/>
                </a:solidFill>
              </a:rPr>
              <a:t> --image=</a:t>
            </a:r>
            <a:r>
              <a:rPr lang="de-DE" sz="1300" b="1" dirty="0" err="1">
                <a:solidFill>
                  <a:schemeClr val="tx2"/>
                </a:solidFill>
              </a:rPr>
              <a:t>my</a:t>
            </a:r>
            <a:r>
              <a:rPr lang="de-DE" sz="1300" b="1" dirty="0">
                <a:solidFill>
                  <a:schemeClr val="tx2"/>
                </a:solidFill>
              </a:rPr>
              <a:t>-image</a:t>
            </a:r>
          </a:p>
          <a:p>
            <a:pPr lvl="5">
              <a:lnSpc>
                <a:spcPct val="90000"/>
              </a:lnSpc>
            </a:pPr>
            <a:r>
              <a:rPr lang="de-DE" sz="1300" b="1" dirty="0" err="1"/>
              <a:t>kubectl</a:t>
            </a:r>
            <a:r>
              <a:rPr lang="de-DE" sz="1300" b="1" dirty="0"/>
              <a:t> </a:t>
            </a:r>
            <a:r>
              <a:rPr lang="de-DE" sz="1300" b="1" dirty="0" err="1"/>
              <a:t>delete</a:t>
            </a:r>
            <a:r>
              <a:rPr lang="de-DE" sz="1300" b="1" dirty="0"/>
              <a:t> </a:t>
            </a:r>
            <a:r>
              <a:rPr lang="de-DE" sz="1300" dirty="0"/>
              <a:t>- </a:t>
            </a:r>
            <a:r>
              <a:rPr lang="de-DE" sz="1300" dirty="0" err="1"/>
              <a:t>Kubernetes</a:t>
            </a:r>
            <a:r>
              <a:rPr lang="de-DE" sz="1300" dirty="0"/>
              <a:t>-Ressourcen (Pods, Services, Deployments, usw.) löschen. </a:t>
            </a:r>
          </a:p>
          <a:p>
            <a:pPr lvl="5">
              <a:lnSpc>
                <a:spcPct val="90000"/>
              </a:lnSpc>
            </a:pPr>
            <a:r>
              <a:rPr lang="de-DE" sz="1300" b="1" dirty="0" err="1">
                <a:solidFill>
                  <a:schemeClr val="tx2"/>
                </a:solidFill>
              </a:rPr>
              <a:t>kubectl</a:t>
            </a:r>
            <a:r>
              <a:rPr lang="de-DE" sz="1300" b="1" dirty="0">
                <a:solidFill>
                  <a:schemeClr val="tx2"/>
                </a:solidFill>
              </a:rPr>
              <a:t> </a:t>
            </a:r>
            <a:r>
              <a:rPr lang="de-DE" sz="1300" b="1" dirty="0" err="1">
                <a:solidFill>
                  <a:schemeClr val="tx2"/>
                </a:solidFill>
              </a:rPr>
              <a:t>delete</a:t>
            </a:r>
            <a:r>
              <a:rPr lang="de-DE" sz="1300" b="1" dirty="0">
                <a:solidFill>
                  <a:schemeClr val="tx2"/>
                </a:solidFill>
              </a:rPr>
              <a:t> </a:t>
            </a:r>
            <a:r>
              <a:rPr lang="de-DE" sz="1300" b="1" dirty="0" err="1">
                <a:solidFill>
                  <a:schemeClr val="tx2"/>
                </a:solidFill>
              </a:rPr>
              <a:t>pod</a:t>
            </a:r>
            <a:r>
              <a:rPr lang="de-DE" sz="1300" b="1" dirty="0">
                <a:solidFill>
                  <a:schemeClr val="tx2"/>
                </a:solidFill>
              </a:rPr>
              <a:t> </a:t>
            </a:r>
            <a:r>
              <a:rPr lang="de-DE" sz="1300" b="1" dirty="0" err="1">
                <a:solidFill>
                  <a:schemeClr val="tx2"/>
                </a:solidFill>
              </a:rPr>
              <a:t>my-pod</a:t>
            </a:r>
            <a:endParaRPr lang="de-DE" sz="1300" b="1" dirty="0">
              <a:solidFill>
                <a:schemeClr val="tx2"/>
              </a:solidFill>
            </a:endParaRPr>
          </a:p>
          <a:p>
            <a:pPr lvl="5">
              <a:lnSpc>
                <a:spcPct val="90000"/>
              </a:lnSpc>
            </a:pPr>
            <a:r>
              <a:rPr lang="de-DE" sz="1300" b="1" dirty="0" err="1"/>
              <a:t>kubectl</a:t>
            </a:r>
            <a:r>
              <a:rPr lang="de-DE" sz="1300" b="1" dirty="0"/>
              <a:t> </a:t>
            </a:r>
            <a:r>
              <a:rPr lang="de-DE" sz="1300" b="1" dirty="0" err="1"/>
              <a:t>apply</a:t>
            </a:r>
            <a:r>
              <a:rPr lang="de-DE" sz="1300" b="1" dirty="0"/>
              <a:t> </a:t>
            </a:r>
            <a:r>
              <a:rPr lang="de-DE" sz="1300" dirty="0"/>
              <a:t>- Konfigurationsänderungen auf einem Cluster anwenden. Kann verwendet werden, um Ressourcen zu erstellen, zu aktualisieren oder zu löschen.</a:t>
            </a:r>
          </a:p>
          <a:p>
            <a:pPr lvl="5">
              <a:lnSpc>
                <a:spcPct val="90000"/>
              </a:lnSpc>
            </a:pPr>
            <a:r>
              <a:rPr lang="de-DE" sz="1300" b="1" dirty="0" err="1">
                <a:solidFill>
                  <a:schemeClr val="tx2"/>
                </a:solidFill>
              </a:rPr>
              <a:t>kubectl</a:t>
            </a:r>
            <a:r>
              <a:rPr lang="de-DE" sz="1300" b="1" dirty="0">
                <a:solidFill>
                  <a:schemeClr val="tx2"/>
                </a:solidFill>
              </a:rPr>
              <a:t> </a:t>
            </a:r>
            <a:r>
              <a:rPr lang="de-DE" sz="1300" b="1" dirty="0" err="1">
                <a:solidFill>
                  <a:schemeClr val="tx2"/>
                </a:solidFill>
              </a:rPr>
              <a:t>apply</a:t>
            </a:r>
            <a:r>
              <a:rPr lang="de-DE" sz="1300" b="1" dirty="0">
                <a:solidFill>
                  <a:schemeClr val="tx2"/>
                </a:solidFill>
              </a:rPr>
              <a:t> -f </a:t>
            </a:r>
            <a:r>
              <a:rPr lang="de-DE" sz="1300" b="1" dirty="0" err="1">
                <a:solidFill>
                  <a:schemeClr val="tx2"/>
                </a:solidFill>
              </a:rPr>
              <a:t>my-config.yaml</a:t>
            </a:r>
            <a:endParaRPr lang="de-DE" sz="1300" b="1" dirty="0">
              <a:solidFill>
                <a:schemeClr val="tx2"/>
              </a:solidFill>
            </a:endParaRPr>
          </a:p>
          <a:p>
            <a:pPr lvl="5">
              <a:lnSpc>
                <a:spcPct val="90000"/>
              </a:lnSpc>
            </a:pPr>
            <a:r>
              <a:rPr lang="de-DE" sz="1300" b="1" dirty="0" err="1"/>
              <a:t>kubectl</a:t>
            </a:r>
            <a:r>
              <a:rPr lang="de-DE" sz="1300" b="1" dirty="0"/>
              <a:t> </a:t>
            </a:r>
            <a:r>
              <a:rPr lang="de-DE" sz="1300" b="1" dirty="0" err="1"/>
              <a:t>expose</a:t>
            </a:r>
            <a:r>
              <a:rPr lang="de-DE" sz="1300" b="1" dirty="0"/>
              <a:t> </a:t>
            </a:r>
            <a:r>
              <a:rPr lang="de-DE" sz="1300" dirty="0"/>
              <a:t>– Einen Service für eine existierende Replication Controller, </a:t>
            </a:r>
            <a:r>
              <a:rPr lang="de-DE" sz="1300" dirty="0" err="1"/>
              <a:t>ReplicaSet</a:t>
            </a:r>
            <a:r>
              <a:rPr lang="de-DE" sz="1300" dirty="0"/>
              <a:t> oder Deployment zu erstellen. Dadurch wird der Service durch einen externen </a:t>
            </a:r>
            <a:r>
              <a:rPr lang="de-DE" sz="1300" dirty="0" err="1"/>
              <a:t>LoadBalancer</a:t>
            </a:r>
            <a:r>
              <a:rPr lang="de-DE" sz="1300" dirty="0"/>
              <a:t> oder </a:t>
            </a:r>
            <a:r>
              <a:rPr lang="de-DE" sz="1300" dirty="0" err="1"/>
              <a:t>NodePort</a:t>
            </a:r>
            <a:r>
              <a:rPr lang="de-DE" sz="1300" dirty="0"/>
              <a:t> zugänglich gemacht.</a:t>
            </a:r>
          </a:p>
          <a:p>
            <a:pPr lvl="5">
              <a:lnSpc>
                <a:spcPct val="90000"/>
              </a:lnSpc>
            </a:pPr>
            <a:r>
              <a:rPr lang="en-US" sz="1300" b="1" dirty="0" err="1">
                <a:solidFill>
                  <a:schemeClr val="tx2"/>
                </a:solidFill>
              </a:rPr>
              <a:t>kubectl</a:t>
            </a:r>
            <a:r>
              <a:rPr lang="en-US" sz="1300" b="1" dirty="0">
                <a:solidFill>
                  <a:schemeClr val="tx2"/>
                </a:solidFill>
              </a:rPr>
              <a:t> expose deployment my-deployment </a:t>
            </a:r>
          </a:p>
          <a:p>
            <a:pPr lvl="5">
              <a:lnSpc>
                <a:spcPct val="90000"/>
              </a:lnSpc>
            </a:pPr>
            <a:r>
              <a:rPr lang="en-US" sz="1300" b="1" dirty="0">
                <a:solidFill>
                  <a:schemeClr val="tx2"/>
                </a:solidFill>
              </a:rPr>
              <a:t>--port=8080 --target-port=80 --name=my-service</a:t>
            </a:r>
          </a:p>
          <a:p>
            <a:pPr lvl="5">
              <a:lnSpc>
                <a:spcPct val="90000"/>
              </a:lnSpc>
            </a:pPr>
            <a:endParaRPr lang="de-DE" sz="1100" b="1" dirty="0">
              <a:solidFill>
                <a:schemeClr val="tx2"/>
              </a:solidFill>
            </a:endParaRPr>
          </a:p>
        </p:txBody>
      </p:sp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ADA13D7B-42EF-17B2-0392-7264B74C9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5" t="500" r="11388" b="-27501"/>
          <a:stretch/>
        </p:blipFill>
        <p:spPr>
          <a:xfrm>
            <a:off x="0" y="0"/>
            <a:ext cx="6096000" cy="6858000"/>
          </a:xfrm>
          <a:noFill/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F6E4863-84F8-9F26-500D-65AEE57B096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wrap="none" anchor="ctr">
            <a:normAutofit/>
          </a:bodyPr>
          <a:lstStyle/>
          <a:p>
            <a:pPr>
              <a:spcAft>
                <a:spcPts val="600"/>
              </a:spcAft>
            </a:pPr>
            <a:fld id="{2D4267CB-7295-494A-8DBC-885A54EB61C7}" type="slidenum">
              <a:rPr lang="de-DE" smtClean="0"/>
              <a:pPr>
                <a:spcAft>
                  <a:spcPts val="600"/>
                </a:spcAft>
              </a:pPr>
              <a:t>7</a:t>
            </a:fld>
            <a:r>
              <a:rPr lang="de-DE"/>
              <a:t> |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473D67E-8849-1722-B0B1-255E46FA5F73}"/>
              </a:ext>
            </a:extLst>
          </p:cNvPr>
          <p:cNvSpPr txBox="1"/>
          <p:nvPr/>
        </p:nvSpPr>
        <p:spPr>
          <a:xfrm>
            <a:off x="153600" y="6475200"/>
            <a:ext cx="46875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Quelle: </a:t>
            </a:r>
            <a:r>
              <a:rPr lang="de-DE" sz="800" dirty="0">
                <a:hlinkClick r:id="rId3"/>
              </a:rPr>
              <a:t>https://www.softwebsolutions.com/resources/kubernetes-features-and-benefits.html</a:t>
            </a:r>
            <a:r>
              <a:rPr lang="de-DE" sz="800" dirty="0"/>
              <a:t> 29.4.24</a:t>
            </a:r>
          </a:p>
        </p:txBody>
      </p:sp>
    </p:spTree>
    <p:extLst>
      <p:ext uri="{BB962C8B-B14F-4D97-AF65-F5344CB8AC3E}">
        <p14:creationId xmlns:p14="http://schemas.microsoft.com/office/powerpoint/2010/main" val="1679465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713037F-9C9E-F569-AF16-7480F877F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de-DE" dirty="0" err="1"/>
              <a:t>Kubernetes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6218B0-6D81-425C-92D2-7E21D7428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DE" dirty="0"/>
              <a:t>Wie</a:t>
            </a:r>
          </a:p>
          <a:p>
            <a:pPr lvl="5">
              <a:lnSpc>
                <a:spcPct val="90000"/>
              </a:lnSpc>
            </a:pPr>
            <a:r>
              <a:rPr lang="de-DE" sz="1400" dirty="0"/>
              <a:t>Um sich die Kommandozeilen-Befehle zu sparen können diese in einem </a:t>
            </a:r>
            <a:r>
              <a:rPr lang="de-DE" sz="1400" dirty="0" err="1"/>
              <a:t>deployment</a:t>
            </a:r>
            <a:r>
              <a:rPr lang="de-DE" sz="1400" dirty="0"/>
              <a:t>-Datei zusammengefasst werden.</a:t>
            </a:r>
          </a:p>
          <a:p>
            <a:pPr lvl="5">
              <a:lnSpc>
                <a:spcPct val="90000"/>
              </a:lnSpc>
            </a:pPr>
            <a:r>
              <a:rPr lang="de-DE" sz="1400" dirty="0"/>
              <a:t>Eine </a:t>
            </a:r>
            <a:r>
              <a:rPr lang="de-DE" sz="1400" dirty="0" err="1"/>
              <a:t>deployment</a:t>
            </a:r>
            <a:r>
              <a:rPr lang="de-DE" sz="1400" dirty="0"/>
              <a:t>-Datei ist eine YAML-Datei, die die Konfiguration eines </a:t>
            </a:r>
            <a:r>
              <a:rPr lang="de-DE" sz="1400" dirty="0" err="1"/>
              <a:t>Kubernetes</a:t>
            </a:r>
            <a:r>
              <a:rPr lang="de-DE" sz="1400" dirty="0"/>
              <a:t>-Deployments definiert. </a:t>
            </a:r>
          </a:p>
          <a:p>
            <a:pPr lvl="5">
              <a:lnSpc>
                <a:spcPct val="90000"/>
              </a:lnSpc>
            </a:pPr>
            <a:r>
              <a:rPr lang="de-DE" sz="1400" dirty="0"/>
              <a:t>In </a:t>
            </a:r>
            <a:r>
              <a:rPr lang="de-DE" sz="1400" dirty="0" err="1"/>
              <a:t>Kubernetes</a:t>
            </a:r>
            <a:r>
              <a:rPr lang="de-DE" sz="1400" dirty="0"/>
              <a:t> wird diese Datei verwendet, um die Konfiguration von Ressourcen wie Pods, Services, Deployments usw. zu definieren. </a:t>
            </a:r>
          </a:p>
          <a:p>
            <a:pPr lvl="5">
              <a:lnSpc>
                <a:spcPct val="90000"/>
              </a:lnSpc>
            </a:pPr>
            <a:r>
              <a:rPr lang="de-DE" sz="1400" dirty="0"/>
              <a:t>Die </a:t>
            </a:r>
            <a:r>
              <a:rPr lang="de-DE" sz="1400" dirty="0" err="1"/>
              <a:t>deployment.yaml</a:t>
            </a:r>
            <a:r>
              <a:rPr lang="de-DE" sz="1400" dirty="0"/>
              <a:t> spezifiziert die gewünschten Eigenschaften eines Deployments, einschließlich der Container, die in den Pods ausgeführt werden sollen, der Anzahl der Replikate, der Strategien für Rollouts und Rollbacks, der verwendeten Container-Images und anderer Konfigurationsoptionen.</a:t>
            </a:r>
          </a:p>
          <a:p>
            <a:pPr lvl="5">
              <a:lnSpc>
                <a:spcPct val="90000"/>
              </a:lnSpc>
            </a:pPr>
            <a:endParaRPr lang="de-DE" sz="1400" dirty="0"/>
          </a:p>
          <a:p>
            <a:pPr lvl="5">
              <a:lnSpc>
                <a:spcPct val="90000"/>
              </a:lnSpc>
            </a:pPr>
            <a:r>
              <a:rPr lang="de-DE" sz="1400" b="1" dirty="0" err="1">
                <a:solidFill>
                  <a:schemeClr val="tx2"/>
                </a:solidFill>
              </a:rPr>
              <a:t>kubectl</a:t>
            </a:r>
            <a:r>
              <a:rPr lang="de-DE" sz="1400" b="1" dirty="0">
                <a:solidFill>
                  <a:schemeClr val="tx2"/>
                </a:solidFill>
              </a:rPr>
              <a:t> </a:t>
            </a:r>
            <a:r>
              <a:rPr lang="de-DE" sz="1400" b="1" dirty="0" err="1">
                <a:solidFill>
                  <a:schemeClr val="tx2"/>
                </a:solidFill>
              </a:rPr>
              <a:t>apply</a:t>
            </a:r>
            <a:r>
              <a:rPr lang="de-DE" sz="1400" b="1" dirty="0">
                <a:solidFill>
                  <a:schemeClr val="tx2"/>
                </a:solidFill>
              </a:rPr>
              <a:t> -f </a:t>
            </a:r>
            <a:r>
              <a:rPr lang="de-DE" sz="1400" b="1" dirty="0" err="1">
                <a:solidFill>
                  <a:schemeClr val="tx2"/>
                </a:solidFill>
              </a:rPr>
              <a:t>deployment.yaml</a:t>
            </a:r>
            <a:endParaRPr lang="de-DE" sz="1400" b="1" dirty="0">
              <a:solidFill>
                <a:schemeClr val="tx2"/>
              </a:solidFill>
            </a:endParaRPr>
          </a:p>
          <a:p>
            <a:pPr lvl="5">
              <a:lnSpc>
                <a:spcPct val="90000"/>
              </a:lnSpc>
            </a:pPr>
            <a:endParaRPr lang="de-DE" sz="1400" b="1" dirty="0">
              <a:solidFill>
                <a:schemeClr val="tx2"/>
              </a:solidFill>
            </a:endParaRPr>
          </a:p>
          <a:p>
            <a:pPr lvl="5">
              <a:lnSpc>
                <a:spcPct val="90000"/>
              </a:lnSpc>
            </a:pPr>
            <a:r>
              <a:rPr lang="de-DE" sz="1400" dirty="0"/>
              <a:t>Mit </a:t>
            </a:r>
            <a:r>
              <a:rPr lang="de-DE" sz="1400" b="1" dirty="0" err="1">
                <a:solidFill>
                  <a:schemeClr val="tx2"/>
                </a:solidFill>
              </a:rPr>
              <a:t>kubectl</a:t>
            </a:r>
            <a:r>
              <a:rPr lang="de-DE" sz="1400" b="1" dirty="0">
                <a:solidFill>
                  <a:schemeClr val="tx2"/>
                </a:solidFill>
              </a:rPr>
              <a:t> </a:t>
            </a:r>
            <a:r>
              <a:rPr lang="de-DE" sz="1400" b="1" dirty="0" err="1">
                <a:solidFill>
                  <a:schemeClr val="tx2"/>
                </a:solidFill>
              </a:rPr>
              <a:t>describe</a:t>
            </a:r>
            <a:r>
              <a:rPr lang="de-DE" sz="1400" b="1" dirty="0">
                <a:solidFill>
                  <a:schemeClr val="tx2"/>
                </a:solidFill>
              </a:rPr>
              <a:t> &lt;</a:t>
            </a:r>
            <a:r>
              <a:rPr lang="de-DE" sz="1400" b="1" dirty="0" err="1">
                <a:solidFill>
                  <a:schemeClr val="tx2"/>
                </a:solidFill>
              </a:rPr>
              <a:t>ressource</a:t>
            </a:r>
            <a:r>
              <a:rPr lang="de-DE" sz="1400" b="1" dirty="0">
                <a:solidFill>
                  <a:schemeClr val="tx2"/>
                </a:solidFill>
              </a:rPr>
              <a:t>&gt; </a:t>
            </a:r>
            <a:r>
              <a:rPr lang="de-DE" sz="1400" dirty="0"/>
              <a:t>kann die Konfiguration einer Ressource ausgegeben werden.</a:t>
            </a:r>
          </a:p>
        </p:txBody>
      </p:sp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ADA13D7B-42EF-17B2-0392-7264B74C9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7" r="2877"/>
          <a:stretch/>
        </p:blipFill>
        <p:spPr>
          <a:noFill/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F6E4863-84F8-9F26-500D-65AEE57B096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wrap="none" anchor="ctr">
            <a:normAutofit/>
          </a:bodyPr>
          <a:lstStyle/>
          <a:p>
            <a:pPr>
              <a:spcAft>
                <a:spcPts val="600"/>
              </a:spcAft>
            </a:pPr>
            <a:fld id="{2D4267CB-7295-494A-8DBC-885A54EB61C7}" type="slidenum">
              <a:rPr lang="de-DE" smtClean="0"/>
              <a:pPr>
                <a:spcAft>
                  <a:spcPts val="600"/>
                </a:spcAft>
              </a:pPr>
              <a:t>8</a:t>
            </a:fld>
            <a:r>
              <a:rPr lang="de-DE"/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1613086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B40F3B70-A989-37A8-9EAD-CAB15343182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41782744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B40F3B70-A989-37A8-9EAD-CAB15343182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12EE3622-48FA-72CB-4049-BE88DC57B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Monitoring in verteilten Anwendungen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BE6658-5C0E-40F4-AC13-C40CA2B13A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9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2D98D498-B7BA-F0AB-4F27-99FD9FF04E94}"/>
              </a:ext>
            </a:extLst>
          </p:cNvPr>
          <p:cNvSpPr txBox="1">
            <a:spLocks/>
          </p:cNvSpPr>
          <p:nvPr/>
        </p:nvSpPr>
        <p:spPr>
          <a:xfrm>
            <a:off x="919501" y="1587771"/>
            <a:ext cx="10655095" cy="5035028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l" defTabSz="914377" rtl="0" eaLnBrk="1" latinLnBrk="0" hangingPunct="1">
              <a:lnSpc>
                <a:spcPct val="100000"/>
              </a:lnSpc>
              <a:spcBef>
                <a:spcPts val="600"/>
              </a:spcBef>
              <a:buFontTx/>
              <a:buNone/>
              <a:defRPr sz="14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100000"/>
              </a:lnSpc>
              <a:spcBef>
                <a:spcPts val="600"/>
              </a:spcBef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7993" indent="-287993" algn="l" defTabSz="914377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" panose="05000000000000000000" pitchFamily="2" charset="2"/>
              <a:buChar char="n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4988" indent="-266700" algn="l" defTabSz="914377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 Black" panose="020B0A04020102020204" pitchFamily="34" charset="0"/>
              <a:buChar char="─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03275" indent="-268288" algn="l" defTabSz="914377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/>
              </a:buClr>
              <a:buFont typeface="Arial" panose="020B0604020202020204" pitchFamily="34" charset="0"/>
              <a:buChar char="─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03275" indent="0" algn="l" defTabSz="914377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/>
              </a:buClr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7969" indent="-287993" algn="l" defTabSz="914377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/>
              </a:buClr>
              <a:buFont typeface="Arial" panose="020B0604020202020204" pitchFamily="34" charset="0"/>
              <a:buChar char="─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7969" indent="-287993" algn="l" defTabSz="914377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/>
              </a:buClr>
              <a:buFont typeface="Arial" panose="020B0604020202020204" pitchFamily="34" charset="0"/>
              <a:buChar char="─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47969" indent="-287993" algn="l" defTabSz="914377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/>
              </a:buClr>
              <a:buFont typeface="Arial" panose="020B0604020202020204" pitchFamily="34" charset="0"/>
              <a:buChar char="─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r>
              <a:rPr lang="de-DE" sz="3000"/>
              <a:t>Tafel</a:t>
            </a:r>
            <a:endParaRPr lang="de-DE" sz="3000" dirty="0"/>
          </a:p>
        </p:txBody>
      </p:sp>
    </p:spTree>
    <p:extLst>
      <p:ext uri="{BB962C8B-B14F-4D97-AF65-F5344CB8AC3E}">
        <p14:creationId xmlns:p14="http://schemas.microsoft.com/office/powerpoint/2010/main" val="86140904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CxP 01/2022">
  <a:themeElements>
    <a:clrScheme name="211213_BCxP_Word">
      <a:dk1>
        <a:sysClr val="windowText" lastClr="000000"/>
      </a:dk1>
      <a:lt1>
        <a:srgbClr val="FFFFFF"/>
      </a:lt1>
      <a:dk2>
        <a:srgbClr val="EA0029"/>
      </a:dk2>
      <a:lt2>
        <a:srgbClr val="D3D3D3"/>
      </a:lt2>
      <a:accent1>
        <a:srgbClr val="EA0029"/>
      </a:accent1>
      <a:accent2>
        <a:srgbClr val="AC0020"/>
      </a:accent2>
      <a:accent3>
        <a:srgbClr val="690009"/>
      </a:accent3>
      <a:accent4>
        <a:srgbClr val="A0A0A0"/>
      </a:accent4>
      <a:accent5>
        <a:srgbClr val="767676"/>
      </a:accent5>
      <a:accent6>
        <a:srgbClr val="3D3D3D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1400" dirty="0" smtClean="0"/>
        </a:defPPr>
      </a:lstStyle>
    </a:txDef>
  </a:objectDefaults>
  <a:extraClrSchemeLst/>
  <a:custClrLst>
    <a:custClr name="BCxP Fire">
      <a:srgbClr val="EA0029"/>
    </a:custClr>
    <a:custClr name="BCxP Red 1">
      <a:srgbClr val="690009"/>
    </a:custClr>
    <a:custClr name="BCxP Red 2">
      <a:srgbClr val="8D001B"/>
    </a:custClr>
    <a:custClr name="BCxP Red 3">
      <a:srgbClr val="AC0020"/>
    </a:custClr>
    <a:custClr name="BCxP Red 4">
      <a:srgbClr val="CF0027"/>
    </a:custClr>
    <a:custClr name="BCxP Red 5">
      <a:srgbClr val="FD2C54"/>
    </a:custClr>
    <a:custClr name="BCxP Deep Black">
      <a:srgbClr val="000000"/>
    </a:custClr>
    <a:custClr name="BCxP Grey 1">
      <a:srgbClr val="3D3D3D"/>
    </a:custClr>
    <a:custClr name="BCxP Grey 2">
      <a:srgbClr val="767676"/>
    </a:custClr>
    <a:custClr name="BCxP Grey 3">
      <a:srgbClr val="969696"/>
    </a:custClr>
    <a:custClr name="BCxP Grey 4">
      <a:srgbClr val="D3D3D3"/>
    </a:custClr>
    <a:custClr name="BCxP Grey 5">
      <a:srgbClr val="EDEDED"/>
    </a:custClr>
  </a:custClrLst>
  <a:extLst>
    <a:ext uri="{05A4C25C-085E-4340-85A3-A5531E510DB2}">
      <thm15:themeFamily xmlns:thm15="http://schemas.microsoft.com/office/thememl/2012/main" name="BCxP_Folienmaster.pptx" id="{5BD10E8B-4441-4B1F-AC9D-78F391A5A06B}" vid="{484E3C8D-DDFC-40ED-BB48-C5A56A5756C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0313653AF4B4247AF4402B0D6D365F6" ma:contentTypeVersion="10" ma:contentTypeDescription="Ein neues Dokument erstellen." ma:contentTypeScope="" ma:versionID="eee766f61a1e26afcb6967f6ff18c181">
  <xsd:schema xmlns:xsd="http://www.w3.org/2001/XMLSchema" xmlns:xs="http://www.w3.org/2001/XMLSchema" xmlns:p="http://schemas.microsoft.com/office/2006/metadata/properties" xmlns:ns2="d239f5fe-dd49-48ed-88ef-835ebb9d529a" xmlns:ns3="eb1ace50-e4ad-4ae2-9d7d-681839688808" targetNamespace="http://schemas.microsoft.com/office/2006/metadata/properties" ma:root="true" ma:fieldsID="5e57c55c74544fdfd139306ab0703c2b" ns2:_="" ns3:_="">
    <xsd:import namespace="d239f5fe-dd49-48ed-88ef-835ebb9d529a"/>
    <xsd:import namespace="eb1ace50-e4ad-4ae2-9d7d-68183968880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39f5fe-dd49-48ed-88ef-835ebb9d52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ildmarkierungen" ma:readOnly="false" ma:fieldId="{5cf76f15-5ced-4ddc-b409-7134ff3c332f}" ma:taxonomyMulti="true" ma:sspId="3682493e-89a7-4849-b825-b171510c7c0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1ace50-e4ad-4ae2-9d7d-681839688808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81a77271-dada-4b83-bc08-dc737accd653}" ma:internalName="TaxCatchAll" ma:showField="CatchAllData" ma:web="eb1ace50-e4ad-4ae2-9d7d-68183968880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239f5fe-dd49-48ed-88ef-835ebb9d529a">
      <Terms xmlns="http://schemas.microsoft.com/office/infopath/2007/PartnerControls"/>
    </lcf76f155ced4ddcb4097134ff3c332f>
    <TaxCatchAll xmlns="eb1ace50-e4ad-4ae2-9d7d-68183968880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333F0A-37F2-438F-8382-7CB73A13784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239f5fe-dd49-48ed-88ef-835ebb9d529a"/>
    <ds:schemaRef ds:uri="eb1ace50-e4ad-4ae2-9d7d-6818396888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865259-0B53-415A-B130-F6151F7E6186}">
  <ds:schemaRefs>
    <ds:schemaRef ds:uri="http://purl.org/dc/dcmitype/"/>
    <ds:schemaRef ds:uri="http://schemas.microsoft.com/office/2006/documentManagement/types"/>
    <ds:schemaRef ds:uri="http://purl.org/dc/elements/1.1/"/>
    <ds:schemaRef ds:uri="d239f5fe-dd49-48ed-88ef-835ebb9d529a"/>
    <ds:schemaRef ds:uri="http://purl.org/dc/terms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eb1ace50-e4ad-4ae2-9d7d-681839688808"/>
    <ds:schemaRef ds:uri="http://schemas.microsoft.com/office/2006/metadata/properties"/>
    <ds:schemaRef ds:uri="94b44d81-344e-4d1e-b8d6-1d9d623b9d1e"/>
    <ds:schemaRef ds:uri="4842f29c-91a2-4a17-87f2-d1e6d11b0d23"/>
  </ds:schemaRefs>
</ds:datastoreItem>
</file>

<file path=customXml/itemProps3.xml><?xml version="1.0" encoding="utf-8"?>
<ds:datastoreItem xmlns:ds="http://schemas.openxmlformats.org/officeDocument/2006/customXml" ds:itemID="{267CF51D-1AB7-421C-9685-F6296CD2D9B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2022</Template>
  <TotalTime>0</TotalTime>
  <Words>1017</Words>
  <Application>Microsoft Office PowerPoint</Application>
  <PresentationFormat>Breitbild</PresentationFormat>
  <Paragraphs>123</Paragraphs>
  <Slides>14</Slides>
  <Notes>3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5" baseType="lpstr">
      <vt:lpstr>BCxP 01/2022</vt:lpstr>
      <vt:lpstr>PowerPoint-Präsentation</vt:lpstr>
      <vt:lpstr>Besprechung Aufgabe</vt:lpstr>
      <vt:lpstr>Ubungo Flow-Game</vt:lpstr>
      <vt:lpstr>Kubernetes</vt:lpstr>
      <vt:lpstr>Kubernetes</vt:lpstr>
      <vt:lpstr>Kubernetes</vt:lpstr>
      <vt:lpstr>Kubernetes</vt:lpstr>
      <vt:lpstr>Kubernetes</vt:lpstr>
      <vt:lpstr>Monitoring in verteilten Anwendungen</vt:lpstr>
      <vt:lpstr>Aufgabenstellung</vt:lpstr>
      <vt:lpstr>Aufgabenstellung – Schritt 1</vt:lpstr>
      <vt:lpstr>Hinweis - Killercoda</vt:lpstr>
      <vt:lpstr>Aufgabenstellung – Schritt 2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Michael Dirksmöller</dc:creator>
  <cp:lastModifiedBy>Jonathan Reißig</cp:lastModifiedBy>
  <cp:revision>51</cp:revision>
  <dcterms:created xsi:type="dcterms:W3CDTF">2022-03-22T12:44:55Z</dcterms:created>
  <dcterms:modified xsi:type="dcterms:W3CDTF">2024-12-06T07:10:16Z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0x010100E0313653AF4B4247AF4402B0D6D365F6</vt:lpwstr>
  </property>
  <property fmtid="{D5CDD505-2E9C-101B-9397-08002B2CF9AE}" pid="3" name="MediaServiceImageTags">
    <vt:lpwstr/>
  </property>
</Properties>
</file>

<file path=docProps/thumbnail.jpeg>
</file>